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7" r:id="rId2"/>
    <p:sldId id="256" r:id="rId3"/>
    <p:sldId id="258" r:id="rId4"/>
    <p:sldId id="295" r:id="rId5"/>
    <p:sldId id="298" r:id="rId6"/>
    <p:sldId id="301" r:id="rId7"/>
    <p:sldId id="300" r:id="rId8"/>
    <p:sldId id="261" r:id="rId9"/>
    <p:sldId id="302" r:id="rId10"/>
    <p:sldId id="304" r:id="rId11"/>
    <p:sldId id="306" r:id="rId12"/>
    <p:sldId id="305" r:id="rId13"/>
    <p:sldId id="281" r:id="rId14"/>
    <p:sldId id="282" r:id="rId15"/>
    <p:sldId id="264" r:id="rId16"/>
    <p:sldId id="307" r:id="rId17"/>
    <p:sldId id="312" r:id="rId18"/>
    <p:sldId id="314" r:id="rId19"/>
    <p:sldId id="280" r:id="rId20"/>
    <p:sldId id="309" r:id="rId21"/>
    <p:sldId id="310" r:id="rId22"/>
    <p:sldId id="275" r:id="rId23"/>
    <p:sldId id="276" r:id="rId24"/>
    <p:sldId id="311" r:id="rId25"/>
    <p:sldId id="279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6858000" cy="9144000"/>
  <p:embeddedFontLst>
    <p:embeddedFont>
      <p:font typeface="양재소슬체S" panose="020B0600000101010101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KoPubWorld돋움체 Bold" panose="00000800000000000000" pitchFamily="2" charset="-127"/>
      <p:bold r:id="rId40"/>
    </p:embeddedFont>
    <p:embeddedFont>
      <p:font typeface="KoPubWorld돋움체 Medium" panose="00000600000000000000" pitchFamily="2" charset="-127"/>
      <p:regular r:id="rId41"/>
    </p:embeddedFont>
    <p:embeddedFont>
      <p:font typeface="KoPub돋움체 Bold" panose="02020603020101020101" pitchFamily="18" charset="-127"/>
      <p:regular r:id="rId42"/>
      <p:bold r:id="rId43"/>
    </p:embeddedFont>
    <p:embeddedFont>
      <p:font typeface="KoPub돋움체 Light" panose="02020603020101020101" pitchFamily="18" charset="-127"/>
      <p:regular r:id="rId44"/>
    </p:embeddedFont>
    <p:embeddedFont>
      <p:font typeface="KoPub돋움체 Medium" panose="02020603020101020101" pitchFamily="18" charset="-127"/>
      <p:regular r:id="rId45"/>
    </p:embeddedFont>
    <p:embeddedFont>
      <p:font typeface="나눔스퀘어 Extra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1B86BA"/>
    <a:srgbClr val="A9D18E"/>
    <a:srgbClr val="FF5050"/>
    <a:srgbClr val="FFFFFF"/>
    <a:srgbClr val="FF0000"/>
    <a:srgbClr val="FFCC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33C5B-156A-45D1-A5E9-2D15B1C42FBA}" v="819" dt="2021-02-17T17:33:20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Voted</a:t>
            </a:r>
          </a:p>
        </c:rich>
      </c:tx>
      <c:layout>
        <c:manualLayout>
          <c:xMode val="edge"/>
          <c:yMode val="edge"/>
          <c:x val="0.46291602385559966"/>
          <c:y val="8.4260986313604389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Voted</c:v>
                </c:pt>
              </c:strCache>
            </c:strRef>
          </c:tx>
          <c:dPt>
            <c:idx val="0"/>
            <c:bubble3D val="0"/>
            <c:explosion val="11"/>
            <c:extLst>
              <c:ext xmlns:c16="http://schemas.microsoft.com/office/drawing/2014/chart" uri="{C3380CC4-5D6E-409C-BE32-E72D297353CC}">
                <c16:uniqueId val="{00000000-8A7E-43AE-A89E-E2AA6CB16829}"/>
              </c:ext>
            </c:extLst>
          </c:dPt>
          <c:dPt>
            <c:idx val="1"/>
            <c:bubble3D val="0"/>
            <c:spPr>
              <a:solidFill>
                <a:srgbClr val="FF5050"/>
              </a:solidFill>
            </c:spPr>
            <c:extLst>
              <c:ext xmlns:c16="http://schemas.microsoft.com/office/drawing/2014/chart" uri="{C3380CC4-5D6E-409C-BE32-E72D297353CC}">
                <c16:uniqueId val="{00000001-8A7E-43AE-A89E-E2AA6CB16829}"/>
              </c:ext>
            </c:extLst>
          </c:dPt>
          <c:dLbls>
            <c:dLbl>
              <c:idx val="0"/>
              <c:layout>
                <c:manualLayout>
                  <c:x val="-0.1582533018403571"/>
                  <c:y val="3.7339328714653869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yes
45.3%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A7E-43AE-A89E-E2AA6CB16829}"/>
                </c:ext>
              </c:extLst>
            </c:dLbl>
            <c:dLbl>
              <c:idx val="1"/>
              <c:layout>
                <c:manualLayout>
                  <c:x val="0.16216361394838036"/>
                  <c:y val="-5.2926423049094513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no
54.7%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A7E-43AE-A89E-E2AA6CB168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45.3</c:v>
                </c:pt>
                <c:pt idx="1">
                  <c:v>54.7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7E-43AE-A89E-E2AA6CB1682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Voted</a:t>
            </a:r>
          </a:p>
        </c:rich>
      </c:tx>
      <c:layout>
        <c:manualLayout>
          <c:xMode val="edge"/>
          <c:yMode val="edge"/>
          <c:x val="0.44714391549077753"/>
          <c:y val="0.1183135505761963"/>
        </c:manualLayout>
      </c:layout>
      <c:overlay val="0"/>
    </c:title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ko-KR" sz="14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</a:t>
            </a:r>
            <a:r>
              <a:rPr lang="ko-KR" altLang="en-US" sz="14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ko-KR" altLang="ko-KR" sz="14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투표 참여율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투표율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 이상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0.23</c:v>
                </c:pt>
                <c:pt idx="1">
                  <c:v>0.53</c:v>
                </c:pt>
                <c:pt idx="2">
                  <c:v>0.59</c:v>
                </c:pt>
                <c:pt idx="3">
                  <c:v>0.64</c:v>
                </c:pt>
                <c:pt idx="4">
                  <c:v>0.67</c:v>
                </c:pt>
                <c:pt idx="5">
                  <c:v>0.73</c:v>
                </c:pt>
                <c:pt idx="6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7-44DF-BB2C-2BE08E722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502912"/>
        <c:axId val="208212736"/>
      </c:barChart>
      <c:catAx>
        <c:axId val="206502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208212736"/>
        <c:crosses val="autoZero"/>
        <c:auto val="1"/>
        <c:lblAlgn val="ctr"/>
        <c:lblOffset val="100"/>
        <c:noMultiLvlLbl val="0"/>
      </c:catAx>
      <c:valAx>
        <c:axId val="2082127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206502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학력 분포</a:t>
            </a:r>
          </a:p>
        </c:rich>
      </c:tx>
      <c:layout>
        <c:manualLayout>
          <c:xMode val="edge"/>
          <c:yMode val="edge"/>
          <c:x val="0.34884360401557174"/>
          <c:y val="8.351391359082951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0570913116748366"/>
          <c:y val="0.18051497518426213"/>
          <c:w val="0.24347162512629369"/>
          <c:h val="0.5486927017788766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1"/>
            <c:bubble3D val="0"/>
            <c:spPr>
              <a:solidFill>
                <a:srgbClr val="FF5050"/>
              </a:solidFill>
            </c:spPr>
            <c:extLst>
              <c:ext xmlns:c16="http://schemas.microsoft.com/office/drawing/2014/chart" uri="{C3380CC4-5D6E-409C-BE32-E72D297353CC}">
                <c16:uniqueId val="{00000002-C690-485A-81BB-DD105711E66E}"/>
              </c:ext>
            </c:extLst>
          </c:dPt>
          <c:dPt>
            <c:idx val="2"/>
            <c:bubble3D val="0"/>
            <c:explosion val="2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C690-485A-81BB-DD105711E66E}"/>
              </c:ext>
            </c:extLst>
          </c:dPt>
          <c:dPt>
            <c:idx val="3"/>
            <c:bubble3D val="0"/>
            <c:explosion val="22"/>
            <c:extLst>
              <c:ext xmlns:c16="http://schemas.microsoft.com/office/drawing/2014/chart" uri="{C3380CC4-5D6E-409C-BE32-E72D297353CC}">
                <c16:uniqueId val="{00000005-C690-485A-81BB-DD105711E66E}"/>
              </c:ext>
            </c:extLst>
          </c:dPt>
          <c:dPt>
            <c:idx val="4"/>
            <c:bubble3D val="0"/>
            <c:explosion val="2"/>
            <c:extLst>
              <c:ext xmlns:c16="http://schemas.microsoft.com/office/drawing/2014/chart" uri="{C3380CC4-5D6E-409C-BE32-E72D297353CC}">
                <c16:uniqueId val="{00000000-C690-485A-81BB-DD105711E66E}"/>
              </c:ext>
            </c:extLst>
          </c:dPt>
          <c:dLbls>
            <c:dLbl>
              <c:idx val="0"/>
              <c:layout>
                <c:manualLayout>
                  <c:x val="-7.2732280715743655E-2"/>
                  <c:y val="0.1199028299090591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90-485A-81BB-DD105711E66E}"/>
                </c:ext>
              </c:extLst>
            </c:dLbl>
            <c:dLbl>
              <c:idx val="1"/>
              <c:layout>
                <c:manualLayout>
                  <c:x val="6.0087899921914274E-2"/>
                  <c:y val="-0.147653503377340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90-485A-81BB-DD105711E66E}"/>
                </c:ext>
              </c:extLst>
            </c:dLbl>
            <c:dLbl>
              <c:idx val="3"/>
              <c:layout>
                <c:manualLayout>
                  <c:x val="1.1879887181116342E-3"/>
                  <c:y val="-1.555523829176182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90-485A-81BB-DD105711E66E}"/>
                </c:ext>
              </c:extLst>
            </c:dLbl>
            <c:dLbl>
              <c:idx val="4"/>
              <c:layout>
                <c:manualLayout>
                  <c:x val="3.818224863329725E-2"/>
                  <c:y val="1.65729229224311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690-485A-81BB-DD105711E6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Middle</c:v>
                </c:pt>
                <c:pt idx="1">
                  <c:v>High</c:v>
                </c:pt>
                <c:pt idx="2">
                  <c:v>Univ</c:v>
                </c:pt>
                <c:pt idx="3">
                  <c:v>Master</c:v>
                </c:pt>
                <c:pt idx="4">
                  <c:v>NaN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0.32170242701371793</c:v>
                </c:pt>
                <c:pt idx="1">
                  <c:v>0.57959901512486811</c:v>
                </c:pt>
                <c:pt idx="2">
                  <c:v>7.836792120998945E-2</c:v>
                </c:pt>
                <c:pt idx="3">
                  <c:v>1.2240590925079143E-2</c:v>
                </c:pt>
                <c:pt idx="4">
                  <c:v>8.0900457263454097E-3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90-485A-81BB-DD105711E66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>
        <c:manualLayout>
          <c:xMode val="edge"/>
          <c:yMode val="edge"/>
          <c:x val="0.20660210756150388"/>
          <c:y val="0.77720136935331896"/>
          <c:w val="0.45282421373018633"/>
          <c:h val="6.3044538594695915E-2"/>
        </c:manualLayout>
      </c:layout>
      <c:overlay val="0"/>
      <c:txPr>
        <a:bodyPr/>
        <a:lstStyle/>
        <a:p>
          <a:pPr>
            <a:defRPr sz="12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0.11911</cdr:x>
      <cdr:y>0.17832</cdr:y>
    </cdr:from>
    <cdr:to>
      <cdr:x>1</cdr:x>
      <cdr:y>0.87086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FF3C49C1-26A7-40EC-8B69-C109DA56838B}"/>
            </a:ext>
          </a:extLst>
        </cdr:cNvPr>
        <cdr:cNvCxnSpPr/>
      </cdr:nvCxnSpPr>
      <cdr:spPr>
        <a:xfrm xmlns:a="http://schemas.openxmlformats.org/drawingml/2006/main" flipV="1">
          <a:off x="691102" y="708454"/>
          <a:ext cx="5111082" cy="2751438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5050"/>
          </a:solidFill>
          <a:tailEnd type="arrow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438D-12B7-4935-A4F0-573C9223F991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C6269-D62A-4D6B-A286-A85B98054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3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WR_ </a:t>
            </a:r>
            <a:r>
              <a:rPr lang="ko-KR" altLang="en-US" dirty="0"/>
              <a:t>변수의 경우</a:t>
            </a:r>
            <a:r>
              <a:rPr lang="en-US" altLang="ko-KR" dirty="0"/>
              <a:t>, </a:t>
            </a:r>
            <a:r>
              <a:rPr lang="ko-KR" altLang="en-US" dirty="0"/>
              <a:t>분포를 살펴보았을 때 대다수의 사람들이 아는 단어와 대다수의 사람들이 모르는 단어로 </a:t>
            </a:r>
            <a:r>
              <a:rPr lang="ko-KR" altLang="en-US" dirty="0" err="1"/>
              <a:t>나뉘어졌다</a:t>
            </a:r>
            <a:r>
              <a:rPr lang="en-US" altLang="ko-KR" dirty="0"/>
              <a:t>. </a:t>
            </a:r>
            <a:r>
              <a:rPr lang="ko-KR" altLang="en-US" dirty="0"/>
              <a:t>그래서 대다수의 사람들이 아는 단어에 대해 </a:t>
            </a:r>
            <a:r>
              <a:rPr lang="ko-KR" altLang="en-US" dirty="0" err="1"/>
              <a:t>카운팅한</a:t>
            </a:r>
            <a:r>
              <a:rPr lang="ko-KR" altLang="en-US" dirty="0"/>
              <a:t> 변수가 </a:t>
            </a:r>
            <a:r>
              <a:rPr lang="en-US" altLang="ko-KR" dirty="0" err="1"/>
              <a:t>wr_more</a:t>
            </a:r>
            <a:r>
              <a:rPr lang="en-US" altLang="ko-KR" dirty="0"/>
              <a:t>, </a:t>
            </a:r>
            <a:r>
              <a:rPr lang="ko-KR" altLang="en-US" dirty="0"/>
              <a:t>대다수의 사람들이 모르는 단어에 대해 </a:t>
            </a:r>
            <a:r>
              <a:rPr lang="ko-KR" altLang="en-US" dirty="0" err="1"/>
              <a:t>카운팅한</a:t>
            </a:r>
            <a:r>
              <a:rPr lang="ko-KR" altLang="en-US" dirty="0"/>
              <a:t> 변수가 </a:t>
            </a:r>
            <a:r>
              <a:rPr lang="en-US" altLang="ko-KR" dirty="0" err="1"/>
              <a:t>wr_less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6269-D62A-4D6B-A286-A85B98054B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3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 참고 </a:t>
            </a:r>
            <a:r>
              <a:rPr lang="en-US" altLang="ko-KR" dirty="0"/>
              <a:t>: https://dailyheumsi.tistory.com/136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Ordered Boosting : </a:t>
            </a:r>
            <a:r>
              <a:rPr lang="ko-KR" altLang="en-US" dirty="0"/>
              <a:t>일부만 가지고 </a:t>
            </a:r>
            <a:r>
              <a:rPr lang="ko-KR" altLang="en-US" dirty="0" err="1"/>
              <a:t>잔차</a:t>
            </a:r>
            <a:r>
              <a:rPr lang="ko-KR" altLang="en-US" dirty="0"/>
              <a:t> 계산을 한 뒤</a:t>
            </a:r>
            <a:r>
              <a:rPr lang="en-US" altLang="ko-KR" dirty="0"/>
              <a:t> </a:t>
            </a:r>
            <a:r>
              <a:rPr lang="ko-KR" altLang="en-US" dirty="0"/>
              <a:t>모델 적합 진행 </a:t>
            </a:r>
            <a:r>
              <a:rPr lang="en-US" altLang="ko-KR" dirty="0"/>
              <a:t>&gt;&gt; </a:t>
            </a:r>
            <a:r>
              <a:rPr lang="ko-KR" altLang="en-US" dirty="0"/>
              <a:t>이후 데이터의 </a:t>
            </a:r>
            <a:r>
              <a:rPr lang="ko-KR" altLang="en-US" dirty="0" err="1"/>
              <a:t>잔차는</a:t>
            </a:r>
            <a:r>
              <a:rPr lang="ko-KR" altLang="en-US" dirty="0"/>
              <a:t> 해당 모델로 예측한 값을 사용</a:t>
            </a:r>
            <a:r>
              <a:rPr lang="en-US" altLang="ko-KR" dirty="0"/>
              <a:t>. </a:t>
            </a:r>
            <a:r>
              <a:rPr lang="ko-KR" altLang="en-US" dirty="0"/>
              <a:t>이렇게 순서에 따라 모델을 만들고 예측하는 방식을 의미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Random Permutation : Ordered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시 데이터를 섞지 않으면 매번 동일한 순서로 </a:t>
            </a:r>
            <a:r>
              <a:rPr lang="ko-KR" altLang="en-US" dirty="0" err="1"/>
              <a:t>잔차를</a:t>
            </a:r>
            <a:r>
              <a:rPr lang="ko-KR" altLang="en-US" dirty="0"/>
              <a:t> 예측하여 모델을 적합하므로 과적합의 우려가 있다</a:t>
            </a:r>
            <a:r>
              <a:rPr lang="en-US" altLang="ko-KR" dirty="0"/>
              <a:t>. </a:t>
            </a:r>
            <a:r>
              <a:rPr lang="ko-KR" altLang="en-US" dirty="0"/>
              <a:t>이를 방지하기 위해 데이터를 </a:t>
            </a:r>
            <a:r>
              <a:rPr lang="ko-KR" altLang="en-US" dirty="0" err="1"/>
              <a:t>셔플링하여</a:t>
            </a:r>
            <a:r>
              <a:rPr lang="ko-KR" altLang="en-US" dirty="0"/>
              <a:t> 추출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Ordered Target Encoding : </a:t>
            </a:r>
            <a:r>
              <a:rPr lang="ko-KR" altLang="en-US" dirty="0"/>
              <a:t>현재 데이터의 타겟 값을 통해 범주형 변수를 인코딩 시 </a:t>
            </a:r>
            <a:r>
              <a:rPr lang="ko-KR" altLang="en-US" dirty="0" err="1"/>
              <a:t>예측해야하는</a:t>
            </a:r>
            <a:r>
              <a:rPr lang="ko-KR" altLang="en-US" dirty="0"/>
              <a:t> 값이 </a:t>
            </a:r>
            <a:r>
              <a:rPr lang="en-US" altLang="ko-KR" dirty="0"/>
              <a:t>train set feature</a:t>
            </a:r>
            <a:r>
              <a:rPr lang="ko-KR" altLang="en-US" dirty="0"/>
              <a:t>에 들어가게 된다</a:t>
            </a:r>
            <a:r>
              <a:rPr lang="en-US" altLang="ko-KR" dirty="0"/>
              <a:t>. </a:t>
            </a:r>
            <a:r>
              <a:rPr lang="ko-KR" altLang="en-US" dirty="0"/>
              <a:t>이를 방지하기 위해 이전 데이터들의 타겟 값을 통해 인코딩 진행 </a:t>
            </a:r>
            <a:r>
              <a:rPr lang="en-US" altLang="ko-KR" dirty="0"/>
              <a:t>(</a:t>
            </a:r>
            <a:r>
              <a:rPr lang="ko-KR" altLang="en-US" dirty="0"/>
              <a:t>이 부분은 참고 사이트 확인하는 게 좋을 것 같습니다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6269-D62A-4D6B-A286-A85B98054B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0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한계점</a:t>
            </a:r>
            <a:endParaRPr lang="en-US" altLang="ko-KR" dirty="0"/>
          </a:p>
          <a:p>
            <a:r>
              <a:rPr lang="en-US" altLang="ko-KR" dirty="0"/>
              <a:t>  - “10</a:t>
            </a:r>
            <a:r>
              <a:rPr lang="ko-KR" altLang="en-US" dirty="0"/>
              <a:t>대 </a:t>
            </a:r>
            <a:r>
              <a:rPr lang="ko-KR" altLang="en-US" dirty="0" err="1"/>
              <a:t>학석사</a:t>
            </a:r>
            <a:r>
              <a:rPr lang="en-US" altLang="ko-KR" dirty="0"/>
              <a:t>” (</a:t>
            </a:r>
            <a:r>
              <a:rPr lang="ko-KR" altLang="en-US" dirty="0"/>
              <a:t>석사 인종의 경우 아시아인이 대부분 </a:t>
            </a:r>
            <a:r>
              <a:rPr lang="en-US" altLang="ko-KR" dirty="0"/>
              <a:t>= </a:t>
            </a:r>
            <a:r>
              <a:rPr lang="ko-KR" altLang="en-US" dirty="0"/>
              <a:t>실제로 인도에서 석사를 목적으로 유학을 가는 경우가 잦음</a:t>
            </a:r>
            <a:r>
              <a:rPr lang="en-US" altLang="ko-KR" dirty="0"/>
              <a:t>)</a:t>
            </a:r>
            <a:r>
              <a:rPr lang="ko-KR" altLang="en-US" dirty="0"/>
              <a:t>에 대한 얘기입니다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6269-D62A-4D6B-A286-A85B98054B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0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6269-D62A-4D6B-A286-A85B98054B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9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6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4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4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97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7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8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5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3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0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2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A64BE-3F5A-43CE-A6D5-5DF8AC0FCCAD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BBC93-3FF7-48EE-BF83-95D8A8FD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0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3378" y="2351782"/>
            <a:ext cx="7665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472C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심리 성향</a:t>
            </a:r>
            <a:r>
              <a:rPr lang="ko-KR" altLang="en-US" sz="3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따른 </a:t>
            </a:r>
            <a:endParaRPr lang="en-US" altLang="ko-KR" sz="3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3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미국 선거 </a:t>
            </a:r>
            <a:r>
              <a:rPr lang="ko-KR" altLang="en-US" sz="3200" b="1" dirty="0">
                <a:solidFill>
                  <a:srgbClr val="FF5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투표여부</a:t>
            </a:r>
            <a:r>
              <a:rPr lang="ko-KR" altLang="en-US" sz="3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예측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52B4E-FE85-4C93-BE1C-2D7496ADE39F}"/>
              </a:ext>
            </a:extLst>
          </p:cNvPr>
          <p:cNvGrpSpPr/>
          <p:nvPr/>
        </p:nvGrpSpPr>
        <p:grpSpPr>
          <a:xfrm>
            <a:off x="4412456" y="4205768"/>
            <a:ext cx="3367088" cy="584657"/>
            <a:chOff x="4412456" y="4314825"/>
            <a:chExt cx="3367088" cy="584657"/>
          </a:xfrm>
        </p:grpSpPr>
        <p:sp>
          <p:nvSpPr>
            <p:cNvPr id="13" name="TextBox 12"/>
            <p:cNvSpPr txBox="1"/>
            <p:nvPr/>
          </p:nvSpPr>
          <p:spPr>
            <a:xfrm>
              <a:off x="4412456" y="4637872"/>
              <a:ext cx="3367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최정석 이윤정 윤혜성 양지우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448300" y="4591050"/>
              <a:ext cx="1295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295900" y="4314825"/>
              <a:ext cx="1609725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981575" y="5894041"/>
            <a:ext cx="222885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재소슬체S" pitchFamily="18" charset="-127"/>
                <a:ea typeface="양재소슬체S" pitchFamily="18" charset="-127"/>
              </a:rPr>
              <a:t>B . a . f</a:t>
            </a:r>
            <a:endParaRPr lang="ko-KR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양재소슬체S" pitchFamily="18" charset="-127"/>
              <a:ea typeface="양재소슬체S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04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762939-446F-4165-B660-CD8BBE205666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비심리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A6C1A2-C61A-48DE-9E11-AFD87BB28C9E}"/>
              </a:ext>
            </a:extLst>
          </p:cNvPr>
          <p:cNvGrpSpPr/>
          <p:nvPr/>
        </p:nvGrpSpPr>
        <p:grpSpPr>
          <a:xfrm>
            <a:off x="1166498" y="2291066"/>
            <a:ext cx="4500447" cy="3391876"/>
            <a:chOff x="5178204" y="2273846"/>
            <a:chExt cx="1920276" cy="3391876"/>
          </a:xfrm>
        </p:grpSpPr>
        <p:sp>
          <p:nvSpPr>
            <p:cNvPr id="49" name="직사각형 48"/>
            <p:cNvSpPr/>
            <p:nvPr/>
          </p:nvSpPr>
          <p:spPr>
            <a:xfrm>
              <a:off x="5178205" y="2273846"/>
              <a:ext cx="1785257" cy="3391876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733EA-A07A-4220-90DA-816E692E9270}"/>
                </a:ext>
              </a:extLst>
            </p:cNvPr>
            <p:cNvSpPr txBox="1"/>
            <p:nvPr/>
          </p:nvSpPr>
          <p:spPr>
            <a:xfrm>
              <a:off x="5178204" y="2500234"/>
              <a:ext cx="17852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Race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인종</a:t>
              </a:r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E399F5-B1EF-4052-8866-9F0A744B2240}"/>
                </a:ext>
              </a:extLst>
            </p:cNvPr>
            <p:cNvGrpSpPr/>
            <p:nvPr/>
          </p:nvGrpSpPr>
          <p:grpSpPr>
            <a:xfrm>
              <a:off x="5313223" y="3546677"/>
              <a:ext cx="1785257" cy="1384995"/>
              <a:chOff x="5170610" y="3546677"/>
              <a:chExt cx="1785257" cy="138499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003683-B47F-4865-B919-7C91BD8EC09E}"/>
                  </a:ext>
                </a:extLst>
              </p:cNvPr>
              <p:cNvSpPr txBox="1"/>
              <p:nvPr/>
            </p:nvSpPr>
            <p:spPr>
              <a:xfrm>
                <a:off x="5170610" y="3546677"/>
                <a:ext cx="1606467" cy="138499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Asian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Arab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Black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White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Indigenous Australian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Native American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Other</a:t>
                </a:r>
                <a:endPara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3DE88E-8D87-4180-BE21-54C9B5ECA7B5}"/>
                  </a:ext>
                </a:extLst>
              </p:cNvPr>
              <p:cNvSpPr/>
              <p:nvPr/>
            </p:nvSpPr>
            <p:spPr>
              <a:xfrm>
                <a:off x="5170610" y="4360700"/>
                <a:ext cx="1785257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EA6436C-97F1-47D7-9DDA-C8240F6FC9C4}"/>
              </a:ext>
            </a:extLst>
          </p:cNvPr>
          <p:cNvGrpSpPr/>
          <p:nvPr/>
        </p:nvGrpSpPr>
        <p:grpSpPr>
          <a:xfrm>
            <a:off x="6895074" y="2291066"/>
            <a:ext cx="4729456" cy="3391876"/>
            <a:chOff x="5175902" y="2273846"/>
            <a:chExt cx="2017991" cy="339187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F96311-86BD-4679-A61D-4945D269110C}"/>
                </a:ext>
              </a:extLst>
            </p:cNvPr>
            <p:cNvSpPr/>
            <p:nvPr/>
          </p:nvSpPr>
          <p:spPr>
            <a:xfrm>
              <a:off x="5178205" y="2273846"/>
              <a:ext cx="1785257" cy="3391876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D3B705-97A2-475F-8D66-CE6C8CE983A0}"/>
                </a:ext>
              </a:extLst>
            </p:cNvPr>
            <p:cNvSpPr txBox="1"/>
            <p:nvPr/>
          </p:nvSpPr>
          <p:spPr>
            <a:xfrm>
              <a:off x="5175902" y="2500234"/>
              <a:ext cx="1787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Religion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종교</a:t>
              </a:r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655E2C-3073-4EDC-8240-344692B15FC1}"/>
                </a:ext>
              </a:extLst>
            </p:cNvPr>
            <p:cNvSpPr txBox="1"/>
            <p:nvPr/>
          </p:nvSpPr>
          <p:spPr>
            <a:xfrm>
              <a:off x="5406333" y="3365088"/>
              <a:ext cx="1787560" cy="1748171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Agnostic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Atheist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Buddhist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Christian_Catholic</a:t>
              </a:r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Christian_Mormon</a:t>
              </a:r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Christian_Protestant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Christian_Other</a:t>
              </a:r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Hindu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Jewish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Muslim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Sikh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10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2666" y="1805817"/>
            <a:ext cx="1440404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4140344156"/>
              </p:ext>
            </p:extLst>
          </p:nvPr>
        </p:nvGraphicFramePr>
        <p:xfrm>
          <a:off x="30321" y="1805816"/>
          <a:ext cx="6441758" cy="410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5650302" y="3576964"/>
            <a:ext cx="6291532" cy="5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선거에 참가한 인원과 그렇지 못한 인원의 비율이 대체로 유사한 편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≫ 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균등한 데이터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!</a:t>
            </a:r>
            <a:endParaRPr lang="ko-KR" altLang="en-US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5B79C-5BEE-4E22-95C8-A9D22D52DB7E}"/>
              </a:ext>
            </a:extLst>
          </p:cNvPr>
          <p:cNvSpPr txBox="1"/>
          <p:nvPr/>
        </p:nvSpPr>
        <p:spPr>
          <a:xfrm>
            <a:off x="490170" y="1130895"/>
            <a:ext cx="300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Voted</a:t>
            </a:r>
            <a:endParaRPr lang="ko-KR" altLang="en-US" sz="3200" b="1" dirty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2666" y="1805817"/>
            <a:ext cx="1440404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2855956"/>
              </p:ext>
            </p:extLst>
          </p:nvPr>
        </p:nvGraphicFramePr>
        <p:xfrm>
          <a:off x="45306" y="2003142"/>
          <a:ext cx="4561017" cy="2898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-1" y="5545437"/>
            <a:ext cx="12192001" cy="5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데이터의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31.2%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를 차지하는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대의 투표 참여율 저조로 인한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5B79C-5BEE-4E22-95C8-A9D22D52DB7E}"/>
              </a:ext>
            </a:extLst>
          </p:cNvPr>
          <p:cNvSpPr txBox="1"/>
          <p:nvPr/>
        </p:nvSpPr>
        <p:spPr>
          <a:xfrm>
            <a:off x="490170" y="1130895"/>
            <a:ext cx="4561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연령대에 따른 투표 참여율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A7F26-56C2-4DF6-9D3F-FF05A1E2E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99" y="1805817"/>
            <a:ext cx="4991429" cy="3327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5C33C5-40E2-4E9C-8DF8-C0ADCC856A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247" r="2876" b="7744"/>
          <a:stretch/>
        </p:blipFill>
        <p:spPr>
          <a:xfrm>
            <a:off x="586214" y="2019039"/>
            <a:ext cx="5336640" cy="3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B505B-A245-444F-92A6-D2EDC8DCCD0A}"/>
              </a:ext>
            </a:extLst>
          </p:cNvPr>
          <p:cNvGrpSpPr/>
          <p:nvPr/>
        </p:nvGrpSpPr>
        <p:grpSpPr>
          <a:xfrm>
            <a:off x="421314" y="1860961"/>
            <a:ext cx="5802184" cy="3972976"/>
            <a:chOff x="203200" y="1902941"/>
            <a:chExt cx="5802184" cy="3972976"/>
          </a:xfrm>
        </p:grpSpPr>
        <p:graphicFrame>
          <p:nvGraphicFramePr>
            <p:cNvPr id="6" name="차트 5"/>
            <p:cNvGraphicFramePr/>
            <p:nvPr>
              <p:extLst>
                <p:ext uri="{D42A27DB-BD31-4B8C-83A1-F6EECF244321}">
                  <p14:modId xmlns:p14="http://schemas.microsoft.com/office/powerpoint/2010/main" val="1219359266"/>
                </p:ext>
              </p:extLst>
            </p:nvPr>
          </p:nvGraphicFramePr>
          <p:xfrm>
            <a:off x="203200" y="1902941"/>
            <a:ext cx="5802184" cy="3972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직사각형 6"/>
            <p:cNvSpPr/>
            <p:nvPr/>
          </p:nvSpPr>
          <p:spPr>
            <a:xfrm>
              <a:off x="767112" y="4374292"/>
              <a:ext cx="501515" cy="1474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35725" y="5958532"/>
            <a:ext cx="5173362" cy="46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경우 선거권 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미취득</a:t>
            </a:r>
            <a:r>
              <a:rPr lang="ko-KR" altLang="en-US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인원 제외를 위해 고등학교 졸업 이상으로 제한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05384" y="3547558"/>
            <a:ext cx="6095999" cy="683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연령대의 증가에 따른 투표 참여율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9DAA1-7A97-44AD-94C1-ED1C8BE2887E}"/>
              </a:ext>
            </a:extLst>
          </p:cNvPr>
          <p:cNvSpPr txBox="1"/>
          <p:nvPr/>
        </p:nvSpPr>
        <p:spPr>
          <a:xfrm>
            <a:off x="490169" y="1130895"/>
            <a:ext cx="4762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연령대에 따른 투표 참여율</a:t>
            </a:r>
          </a:p>
        </p:txBody>
      </p:sp>
    </p:spTree>
    <p:extLst>
      <p:ext uri="{BB962C8B-B14F-4D97-AF65-F5344CB8AC3E}">
        <p14:creationId xmlns:p14="http://schemas.microsoft.com/office/powerpoint/2010/main" val="424878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2256534611"/>
              </p:ext>
            </p:extLst>
          </p:nvPr>
        </p:nvGraphicFramePr>
        <p:xfrm>
          <a:off x="-1210658" y="1443321"/>
          <a:ext cx="8240819" cy="519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347299" y="2683776"/>
            <a:ext cx="497670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학사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석사 과정을 마친 인원이 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대의 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9%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차지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465430"/>
              </p:ext>
            </p:extLst>
          </p:nvPr>
        </p:nvGraphicFramePr>
        <p:xfrm>
          <a:off x="6810377" y="2177804"/>
          <a:ext cx="4667248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Middle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Univ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Master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Arab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Asian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70C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0.15</a:t>
                      </a:r>
                      <a:endParaRPr lang="ko-KR" altLang="en-US" sz="1000" b="1" dirty="0">
                        <a:solidFill>
                          <a:srgbClr val="0070C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70C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0.18</a:t>
                      </a:r>
                      <a:endParaRPr lang="ko-KR" altLang="en-US" sz="1000" b="1" dirty="0">
                        <a:solidFill>
                          <a:srgbClr val="0070C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0.26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0.43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Black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Indigenous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Austrailian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Native American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Other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White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0.62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0.54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0.41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895196" y="1728673"/>
            <a:ext cx="2537254" cy="477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인종 별 학력</a:t>
            </a:r>
          </a:p>
        </p:txBody>
      </p:sp>
      <p:sp>
        <p:nvSpPr>
          <p:cNvPr id="5124" name="직사각형 5123"/>
          <p:cNvSpPr/>
          <p:nvPr/>
        </p:nvSpPr>
        <p:spPr>
          <a:xfrm>
            <a:off x="-1" y="6076950"/>
            <a:ext cx="1219199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고학력일수록 아시아 인의 비율이 높다는 점과 위의 기사를 토대로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대이면서 고학력자에 대한 전처리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4E7ED5-7A0C-46FF-BBC5-159B3C6DD30A}"/>
              </a:ext>
            </a:extLst>
          </p:cNvPr>
          <p:cNvGrpSpPr/>
          <p:nvPr/>
        </p:nvGrpSpPr>
        <p:grpSpPr>
          <a:xfrm>
            <a:off x="6160260" y="4700783"/>
            <a:ext cx="6007125" cy="977457"/>
            <a:chOff x="5532414" y="4937568"/>
            <a:chExt cx="6007125" cy="9774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C2742D-3347-43C1-AEA8-F082FAE0C769}"/>
                </a:ext>
              </a:extLst>
            </p:cNvPr>
            <p:cNvGrpSpPr/>
            <p:nvPr/>
          </p:nvGrpSpPr>
          <p:grpSpPr>
            <a:xfrm>
              <a:off x="5532414" y="4937568"/>
              <a:ext cx="5872163" cy="829819"/>
              <a:chOff x="5532414" y="4937568"/>
              <a:chExt cx="5872163" cy="829819"/>
            </a:xfrm>
          </p:grpSpPr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2414" y="4937568"/>
                <a:ext cx="5872163" cy="829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21" name="직사각형 5120"/>
              <p:cNvSpPr/>
              <p:nvPr/>
            </p:nvSpPr>
            <p:spPr>
              <a:xfrm>
                <a:off x="7796213" y="5443538"/>
                <a:ext cx="2557462" cy="1524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586788" y="5614987"/>
                <a:ext cx="2762250" cy="1524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25" name="직사각형 5124"/>
            <p:cNvSpPr/>
            <p:nvPr/>
          </p:nvSpPr>
          <p:spPr>
            <a:xfrm>
              <a:off x="7200901" y="5767387"/>
              <a:ext cx="4338638" cy="14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https://newspeppermint.com/2014/09/02/differencebetweenchineseandindianstudentsintheus/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47799B-AC89-411F-A316-B464546480A6}"/>
              </a:ext>
            </a:extLst>
          </p:cNvPr>
          <p:cNvSpPr txBox="1"/>
          <p:nvPr/>
        </p:nvSpPr>
        <p:spPr>
          <a:xfrm>
            <a:off x="490169" y="1130895"/>
            <a:ext cx="4762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대의 교육수준 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학력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3200" b="1" dirty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F227DD-AB58-4E6C-B00A-7A883FA15EC6}"/>
              </a:ext>
            </a:extLst>
          </p:cNvPr>
          <p:cNvCxnSpPr>
            <a:cxnSpLocks/>
          </p:cNvCxnSpPr>
          <p:nvPr/>
        </p:nvCxnSpPr>
        <p:spPr>
          <a:xfrm flipV="1">
            <a:off x="3252174" y="3057156"/>
            <a:ext cx="3350629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5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EC588-D163-402B-A4AA-05A5FEE0F1BC}"/>
              </a:ext>
            </a:extLst>
          </p:cNvPr>
          <p:cNvSpPr txBox="1"/>
          <p:nvPr/>
        </p:nvSpPr>
        <p:spPr>
          <a:xfrm>
            <a:off x="519004" y="1116553"/>
            <a:ext cx="466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이상치 제거 </a:t>
            </a:r>
            <a:r>
              <a:rPr lang="en-US" altLang="ko-KR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familysize</a:t>
            </a:r>
            <a:endParaRPr lang="ko-KR" altLang="en-US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20FA2-AC20-4BC5-A03A-20C61E1B1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9" y="1917542"/>
            <a:ext cx="4932056" cy="32880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B7EA9C-92B9-4A65-AD93-D718364D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8" y="5510935"/>
            <a:ext cx="5414539" cy="6797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B92D8B-E032-41E3-B9E7-CC97FD209024}"/>
              </a:ext>
            </a:extLst>
          </p:cNvPr>
          <p:cNvSpPr/>
          <p:nvPr/>
        </p:nvSpPr>
        <p:spPr>
          <a:xfrm>
            <a:off x="7153167" y="3429000"/>
            <a:ext cx="4043094" cy="750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상식적으로 불가능 한 수치들에 대한 제거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(2147483647, 999, 100)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511B63-F041-498F-89F7-AF2C5D3C4255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</a:t>
            </a:r>
            <a:r>
              <a:rPr lang="ko-KR" altLang="en-US" sz="2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04B2F2-EB7F-44E7-9A9F-DE5C020CBEF7}"/>
              </a:ext>
            </a:extLst>
          </p:cNvPr>
          <p:cNvSpPr txBox="1"/>
          <p:nvPr/>
        </p:nvSpPr>
        <p:spPr>
          <a:xfrm>
            <a:off x="519004" y="1116553"/>
            <a:ext cx="466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무응답 대체</a:t>
            </a:r>
            <a:endParaRPr lang="en-US" altLang="ko-KR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58C59-26C1-4A3E-9E71-4ECE304E104D}"/>
              </a:ext>
            </a:extLst>
          </p:cNvPr>
          <p:cNvGrpSpPr/>
          <p:nvPr/>
        </p:nvGrpSpPr>
        <p:grpSpPr>
          <a:xfrm>
            <a:off x="381257" y="1887289"/>
            <a:ext cx="11429483" cy="4070838"/>
            <a:chOff x="446027" y="2094656"/>
            <a:chExt cx="11429483" cy="40708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BAE42D6-AF1E-4373-9BE3-3460C4E7C7D4}"/>
                </a:ext>
              </a:extLst>
            </p:cNvPr>
            <p:cNvGrpSpPr/>
            <p:nvPr/>
          </p:nvGrpSpPr>
          <p:grpSpPr>
            <a:xfrm>
              <a:off x="446027" y="2335603"/>
              <a:ext cx="11299944" cy="3607997"/>
              <a:chOff x="440783" y="2392753"/>
              <a:chExt cx="11299944" cy="360799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C23ECBF-3C6A-4AEC-A4DF-16BA14B31090}"/>
                  </a:ext>
                </a:extLst>
              </p:cNvPr>
              <p:cNvGrpSpPr/>
              <p:nvPr/>
            </p:nvGrpSpPr>
            <p:grpSpPr>
              <a:xfrm>
                <a:off x="440783" y="2392753"/>
                <a:ext cx="11299944" cy="3607997"/>
                <a:chOff x="405364" y="2384126"/>
                <a:chExt cx="11299944" cy="2626453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C2E0BF77-5894-4041-8257-5965873402B5}"/>
                    </a:ext>
                  </a:extLst>
                </p:cNvPr>
                <p:cNvGrpSpPr/>
                <p:nvPr/>
              </p:nvGrpSpPr>
              <p:grpSpPr>
                <a:xfrm>
                  <a:off x="405364" y="2384128"/>
                  <a:ext cx="3261771" cy="2626451"/>
                  <a:chOff x="405364" y="2384128"/>
                  <a:chExt cx="3261771" cy="2626451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E90572D0-4C12-4339-B06E-A08816A3B958}"/>
                      </a:ext>
                    </a:extLst>
                  </p:cNvPr>
                  <p:cNvGrpSpPr/>
                  <p:nvPr/>
                </p:nvGrpSpPr>
                <p:grpSpPr>
                  <a:xfrm>
                    <a:off x="405364" y="2384128"/>
                    <a:ext cx="3261771" cy="2626451"/>
                    <a:chOff x="405364" y="2384128"/>
                    <a:chExt cx="3261771" cy="2626451"/>
                  </a:xfrm>
                </p:grpSpPr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1124534" y="3823497"/>
                      <a:ext cx="1787610" cy="4764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p:txBody>
                </p:sp>
                <p:sp>
                  <p:nvSpPr>
                    <p:cNvPr id="15" name="직사각형 14"/>
                    <p:cNvSpPr/>
                    <p:nvPr/>
                  </p:nvSpPr>
                  <p:spPr>
                    <a:xfrm>
                      <a:off x="405364" y="4458005"/>
                      <a:ext cx="3173210" cy="304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p:txBody>
                </p:sp>
                <p:sp>
                  <p:nvSpPr>
                    <p:cNvPr id="34" name="사각형: 둥근 모서리 33">
                      <a:extLst>
                        <a:ext uri="{FF2B5EF4-FFF2-40B4-BE49-F238E27FC236}">
                          <a16:creationId xmlns:a16="http://schemas.microsoft.com/office/drawing/2014/main" id="{F166ED63-B808-4183-A862-3ED2116A1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677" y="2384128"/>
                      <a:ext cx="3235458" cy="2626451"/>
                    </a:xfrm>
                    <a:prstGeom prst="roundRect">
                      <a:avLst/>
                    </a:prstGeom>
                    <a:noFill/>
                    <a:ln w="25400" cap="sq">
                      <a:solidFill>
                        <a:srgbClr val="4472C4"/>
                      </a:solidFill>
                      <a:prstDash val="sysDash"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" name="직사각형 1"/>
                  <p:cNvSpPr/>
                  <p:nvPr/>
                </p:nvSpPr>
                <p:spPr>
                  <a:xfrm>
                    <a:off x="565914" y="3479604"/>
                    <a:ext cx="2904849" cy="12833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장점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r>
                      <a:rPr lang="ko-KR" altLang="en-US" sz="1100" dirty="0" err="1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전처리</a:t>
                    </a: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 과정이 복잡하지 않음</a:t>
                    </a:r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불성실한 답변에 대한 배제 가능</a:t>
                    </a:r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단점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데이터 정보량 손실</a:t>
                    </a: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r>
                      <a:rPr lang="en-US" altLang="ko-KR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Test set</a:t>
                    </a: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에도 무응답 존재하므로</a:t>
                    </a:r>
                    <a:r>
                      <a:rPr lang="en-US" altLang="ko-KR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,</a:t>
                    </a: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 </a:t>
                    </a:r>
                    <a:r>
                      <a:rPr lang="en-US" altLang="ko-KR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test set</a:t>
                    </a:r>
                    <a:r>
                      <a:rPr lang="ko-KR" altLang="en-US" sz="11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의 관측치도 제거해야 됨</a:t>
                    </a: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endParaRPr lang="ko-KR" altLang="en-US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marL="171450" indent="-171450" algn="ctr">
                      <a:lnSpc>
                        <a:spcPct val="150000"/>
                      </a:lnSpc>
                      <a:buFont typeface="Wingdings" panose="05000000000000000000" pitchFamily="2" charset="2"/>
                      <a:buChar char="§"/>
                    </a:pPr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8B57773-749A-4157-91E5-D98EC23C2891}"/>
                    </a:ext>
                  </a:extLst>
                </p:cNvPr>
                <p:cNvGrpSpPr/>
                <p:nvPr/>
              </p:nvGrpSpPr>
              <p:grpSpPr>
                <a:xfrm>
                  <a:off x="4459668" y="2384126"/>
                  <a:ext cx="3261771" cy="2626451"/>
                  <a:chOff x="405364" y="2384128"/>
                  <a:chExt cx="3261771" cy="2626451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A2613B10-D77E-488E-965D-6D7162C26835}"/>
                      </a:ext>
                    </a:extLst>
                  </p:cNvPr>
                  <p:cNvSpPr/>
                  <p:nvPr/>
                </p:nvSpPr>
                <p:spPr>
                  <a:xfrm>
                    <a:off x="1124534" y="3823497"/>
                    <a:ext cx="1787610" cy="4764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E6A1F0F-A1C1-4DF9-83D3-55FDE6301093}"/>
                      </a:ext>
                    </a:extLst>
                  </p:cNvPr>
                  <p:cNvSpPr/>
                  <p:nvPr/>
                </p:nvSpPr>
                <p:spPr>
                  <a:xfrm>
                    <a:off x="405364" y="4458005"/>
                    <a:ext cx="3173210" cy="3049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</p:txBody>
              </p:sp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203C7BE6-48FE-4AD1-8D68-278C3B1EC11D}"/>
                      </a:ext>
                    </a:extLst>
                  </p:cNvPr>
                  <p:cNvSpPr/>
                  <p:nvPr/>
                </p:nvSpPr>
                <p:spPr>
                  <a:xfrm>
                    <a:off x="431677" y="2384128"/>
                    <a:ext cx="3235458" cy="2626451"/>
                  </a:xfrm>
                  <a:prstGeom prst="roundRect">
                    <a:avLst/>
                  </a:prstGeom>
                  <a:noFill/>
                  <a:ln w="25400" cap="sq">
                    <a:solidFill>
                      <a:srgbClr val="4472C4"/>
                    </a:solidFill>
                    <a:prstDash val="sysDash"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C4A1CEA3-375B-48FF-90C4-9B0FFF7E8F94}"/>
                    </a:ext>
                  </a:extLst>
                </p:cNvPr>
                <p:cNvSpPr/>
                <p:nvPr/>
              </p:nvSpPr>
              <p:spPr>
                <a:xfrm>
                  <a:off x="9162707" y="3823496"/>
                  <a:ext cx="1787610" cy="476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0059B35-964E-4EDA-B04D-8A406E5E232E}"/>
                    </a:ext>
                  </a:extLst>
                </p:cNvPr>
                <p:cNvSpPr/>
                <p:nvPr/>
              </p:nvSpPr>
              <p:spPr>
                <a:xfrm>
                  <a:off x="8443537" y="4458004"/>
                  <a:ext cx="3173210" cy="3049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49702424-FA70-4DA9-B8F2-447D44E85C59}"/>
                    </a:ext>
                  </a:extLst>
                </p:cNvPr>
                <p:cNvSpPr/>
                <p:nvPr/>
              </p:nvSpPr>
              <p:spPr>
                <a:xfrm>
                  <a:off x="8469850" y="2384127"/>
                  <a:ext cx="3235458" cy="2626451"/>
                </a:xfrm>
                <a:prstGeom prst="roundRect">
                  <a:avLst/>
                </a:prstGeom>
                <a:noFill/>
                <a:ln w="25400" cap="sq">
                  <a:solidFill>
                    <a:srgbClr val="4472C4"/>
                  </a:solidFill>
                  <a:prstDash val="sysDash"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5B8E3F6-9A8C-4E23-83EC-1B75BFAC6A2F}"/>
                  </a:ext>
                </a:extLst>
              </p:cNvPr>
              <p:cNvCxnSpPr/>
              <p:nvPr/>
            </p:nvCxnSpPr>
            <p:spPr>
              <a:xfrm>
                <a:off x="5277512" y="3056476"/>
                <a:ext cx="1736526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B9DCF0-E1BB-4B39-BB39-E4A6742978F0}"/>
                  </a:ext>
                </a:extLst>
              </p:cNvPr>
              <p:cNvSpPr txBox="1"/>
              <p:nvPr/>
            </p:nvSpPr>
            <p:spPr>
              <a:xfrm>
                <a:off x="4521400" y="2625044"/>
                <a:ext cx="323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평균 및 </a:t>
                </a:r>
                <a:r>
                  <a:rPr lang="ko-KR" altLang="en-US" b="1" dirty="0" err="1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최빈값</a:t>
                </a:r>
                <a:r>
                  <a:rPr lang="ko-KR" altLang="en-US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대체</a:t>
                </a:r>
                <a:endParaRPr lang="en-US" altLang="ko-KR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9E9472A8-97D8-466E-8FA1-E586A662C823}"/>
                  </a:ext>
                </a:extLst>
              </p:cNvPr>
              <p:cNvCxnSpPr/>
              <p:nvPr/>
            </p:nvCxnSpPr>
            <p:spPr>
              <a:xfrm>
                <a:off x="1151031" y="3051588"/>
                <a:ext cx="1736526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EE20C-8965-4313-844B-9E5CEE660D6A}"/>
                  </a:ext>
                </a:extLst>
              </p:cNvPr>
              <p:cNvSpPr txBox="1"/>
              <p:nvPr/>
            </p:nvSpPr>
            <p:spPr>
              <a:xfrm>
                <a:off x="467095" y="2620156"/>
                <a:ext cx="323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관측치 제거</a:t>
                </a:r>
                <a:endParaRPr lang="en-US" altLang="ko-KR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CB9DA27-25CE-4648-B003-534DF03205DC}"/>
                  </a:ext>
                </a:extLst>
              </p:cNvPr>
              <p:cNvCxnSpPr/>
              <p:nvPr/>
            </p:nvCxnSpPr>
            <p:spPr>
              <a:xfrm>
                <a:off x="9261381" y="3051094"/>
                <a:ext cx="1736526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90810C-3EEC-4E02-9D33-EC8A9DB8B852}"/>
                  </a:ext>
                </a:extLst>
              </p:cNvPr>
              <p:cNvSpPr txBox="1"/>
              <p:nvPr/>
            </p:nvSpPr>
            <p:spPr>
              <a:xfrm>
                <a:off x="8505269" y="2619662"/>
                <a:ext cx="323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Mice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E2A2D68-76FA-4469-945B-1051804C1382}"/>
                  </a:ext>
                </a:extLst>
              </p:cNvPr>
              <p:cNvSpPr/>
              <p:nvPr/>
            </p:nvSpPr>
            <p:spPr>
              <a:xfrm>
                <a:off x="4693350" y="3685801"/>
                <a:ext cx="2904849" cy="17629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장점</a:t>
                </a:r>
                <a:endPara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전처리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과정이 복잡하지 않음</a:t>
                </a: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단점</a:t>
                </a:r>
                <a:endPara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각 관측대상의 특성 무시 </a:t>
                </a: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16AEBA9-78F6-4962-ABD1-7DF746DE5AA1}"/>
                  </a:ext>
                </a:extLst>
              </p:cNvPr>
              <p:cNvSpPr/>
              <p:nvPr/>
            </p:nvSpPr>
            <p:spPr>
              <a:xfrm>
                <a:off x="8670573" y="3680946"/>
                <a:ext cx="2904849" cy="17629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장점</a:t>
                </a:r>
                <a:endPara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정보량의 손실 및 왜곡 최소화</a:t>
                </a: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단점</a:t>
                </a:r>
                <a:endPara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제거 및 평균 대체에 비해 소요시간이 큼</a:t>
                </a: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ctr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48164-354D-459E-AB01-2549D79EFE2F}"/>
                </a:ext>
              </a:extLst>
            </p:cNvPr>
            <p:cNvSpPr/>
            <p:nvPr/>
          </p:nvSpPr>
          <p:spPr>
            <a:xfrm>
              <a:off x="8359556" y="2094656"/>
              <a:ext cx="3515954" cy="4070838"/>
            </a:xfrm>
            <a:prstGeom prst="rect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E29644-F412-483B-BBAF-6A6C5D103FCD}"/>
              </a:ext>
            </a:extLst>
          </p:cNvPr>
          <p:cNvSpPr/>
          <p:nvPr/>
        </p:nvSpPr>
        <p:spPr>
          <a:xfrm>
            <a:off x="-2" y="6257223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Education,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Engnat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Hand, Married, Urban 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변수에 대해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통한 무응답 대체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3A39E7-7880-4EF0-A766-8F76E071E343}"/>
              </a:ext>
            </a:extLst>
          </p:cNvPr>
          <p:cNvSpPr/>
          <p:nvPr/>
        </p:nvSpPr>
        <p:spPr>
          <a:xfrm>
            <a:off x="9767791" y="145221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1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</a:t>
            </a:r>
            <a:r>
              <a:rPr lang="ko-KR" altLang="en-US" sz="2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EF55AD-983A-4E79-BDA4-6535500F1A2F}"/>
              </a:ext>
            </a:extLst>
          </p:cNvPr>
          <p:cNvGrpSpPr/>
          <p:nvPr/>
        </p:nvGrpSpPr>
        <p:grpSpPr>
          <a:xfrm>
            <a:off x="1369585" y="2528066"/>
            <a:ext cx="4014363" cy="3668551"/>
            <a:chOff x="1530760" y="2038740"/>
            <a:chExt cx="4014363" cy="42530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DE16554-BAE5-4B12-B420-514436DA2ADF}"/>
                </a:ext>
              </a:extLst>
            </p:cNvPr>
            <p:cNvSpPr/>
            <p:nvPr/>
          </p:nvSpPr>
          <p:spPr>
            <a:xfrm>
              <a:off x="1534116" y="2038740"/>
              <a:ext cx="4011007" cy="4253004"/>
            </a:xfrm>
            <a:prstGeom prst="roundRect">
              <a:avLst/>
            </a:prstGeom>
            <a:noFill/>
            <a:ln w="25400" cap="sq">
              <a:solidFill>
                <a:srgbClr val="4472C4"/>
              </a:solidFill>
              <a:prstDash val="sys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FFD935-4D2C-43C3-8DFF-67CCE59B70E7}"/>
                </a:ext>
              </a:extLst>
            </p:cNvPr>
            <p:cNvSpPr txBox="1"/>
            <p:nvPr/>
          </p:nvSpPr>
          <p:spPr>
            <a:xfrm>
              <a:off x="1530760" y="2277140"/>
              <a:ext cx="4014363" cy="82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One-Hot Encoding</a:t>
              </a:r>
            </a:p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(Dummy</a:t>
              </a: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화</a:t>
              </a: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A131BDF-7E9C-4253-9C1D-A98C683E8F05}"/>
              </a:ext>
            </a:extLst>
          </p:cNvPr>
          <p:cNvSpPr/>
          <p:nvPr/>
        </p:nvSpPr>
        <p:spPr>
          <a:xfrm>
            <a:off x="6811408" y="2528065"/>
            <a:ext cx="4011007" cy="3668551"/>
          </a:xfrm>
          <a:prstGeom prst="roundRect">
            <a:avLst/>
          </a:prstGeom>
          <a:noFill/>
          <a:ln w="25400" cap="sq">
            <a:solidFill>
              <a:srgbClr val="4472C4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51323-6950-4AAB-8545-68D5BB69C3F8}"/>
              </a:ext>
            </a:extLst>
          </p:cNvPr>
          <p:cNvSpPr txBox="1"/>
          <p:nvPr/>
        </p:nvSpPr>
        <p:spPr>
          <a:xfrm>
            <a:off x="6806013" y="2733705"/>
            <a:ext cx="401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LabelEncoding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2E3A-7624-4357-A9D5-D1A05D5ACE5B}"/>
              </a:ext>
            </a:extLst>
          </p:cNvPr>
          <p:cNvSpPr txBox="1"/>
          <p:nvPr/>
        </p:nvSpPr>
        <p:spPr>
          <a:xfrm>
            <a:off x="519004" y="1116553"/>
            <a:ext cx="466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LabelEncoding</a:t>
            </a:r>
            <a:endParaRPr lang="en-US" altLang="ko-KR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A36226-E293-4645-ACF8-406488EBBA01}"/>
              </a:ext>
            </a:extLst>
          </p:cNvPr>
          <p:cNvSpPr/>
          <p:nvPr/>
        </p:nvSpPr>
        <p:spPr>
          <a:xfrm>
            <a:off x="519004" y="1737690"/>
            <a:ext cx="3509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Character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변수에 대한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Factor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 필요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5B5338-9A69-4183-AC86-A2101DD4804A}"/>
              </a:ext>
            </a:extLst>
          </p:cNvPr>
          <p:cNvSpPr/>
          <p:nvPr/>
        </p:nvSpPr>
        <p:spPr>
          <a:xfrm>
            <a:off x="1924341" y="3882954"/>
            <a:ext cx="2904849" cy="1762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응답항목이 갖는 특성 파악 용이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변수의 개수가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많아짐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589524-E7B8-4311-AA1E-66914A720F95}"/>
              </a:ext>
            </a:extLst>
          </p:cNvPr>
          <p:cNvSpPr/>
          <p:nvPr/>
        </p:nvSpPr>
        <p:spPr>
          <a:xfrm>
            <a:off x="6806013" y="3728628"/>
            <a:ext cx="4021797" cy="1762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변수의 개수가 늘어나지 않음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Encoding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응답항목에 대한 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match 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764C8E-7026-45D6-B073-8F7B04EB8C94}"/>
              </a:ext>
            </a:extLst>
          </p:cNvPr>
          <p:cNvSpPr/>
          <p:nvPr/>
        </p:nvSpPr>
        <p:spPr>
          <a:xfrm>
            <a:off x="6631619" y="2326921"/>
            <a:ext cx="4389009" cy="4056124"/>
          </a:xfrm>
          <a:prstGeom prst="rect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E0D875-739A-4170-8453-4A79FCD6254B}"/>
              </a:ext>
            </a:extLst>
          </p:cNvPr>
          <p:cNvSpPr/>
          <p:nvPr/>
        </p:nvSpPr>
        <p:spPr>
          <a:xfrm>
            <a:off x="6960702" y="1822980"/>
            <a:ext cx="3602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변수의 개수가 늘어나지 않는 방법을 채택</a:t>
            </a:r>
          </a:p>
        </p:txBody>
      </p:sp>
    </p:spTree>
    <p:extLst>
      <p:ext uri="{BB962C8B-B14F-4D97-AF65-F5344CB8AC3E}">
        <p14:creationId xmlns:p14="http://schemas.microsoft.com/office/powerpoint/2010/main" val="170266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</a:t>
            </a:r>
            <a:r>
              <a:rPr lang="ko-KR" altLang="en-US" sz="2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EF55AD-983A-4E79-BDA4-6535500F1A2F}"/>
              </a:ext>
            </a:extLst>
          </p:cNvPr>
          <p:cNvGrpSpPr/>
          <p:nvPr/>
        </p:nvGrpSpPr>
        <p:grpSpPr>
          <a:xfrm>
            <a:off x="1369585" y="2528066"/>
            <a:ext cx="4014363" cy="3668551"/>
            <a:chOff x="1530760" y="2038740"/>
            <a:chExt cx="4014363" cy="42530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DE16554-BAE5-4B12-B420-514436DA2ADF}"/>
                </a:ext>
              </a:extLst>
            </p:cNvPr>
            <p:cNvSpPr/>
            <p:nvPr/>
          </p:nvSpPr>
          <p:spPr>
            <a:xfrm>
              <a:off x="1534116" y="2038740"/>
              <a:ext cx="4011007" cy="4253004"/>
            </a:xfrm>
            <a:prstGeom prst="roundRect">
              <a:avLst/>
            </a:prstGeom>
            <a:noFill/>
            <a:ln w="25400" cap="sq">
              <a:solidFill>
                <a:srgbClr val="4472C4"/>
              </a:solidFill>
              <a:prstDash val="sys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FFD935-4D2C-43C3-8DFF-67CCE59B70E7}"/>
                </a:ext>
              </a:extLst>
            </p:cNvPr>
            <p:cNvSpPr txBox="1"/>
            <p:nvPr/>
          </p:nvSpPr>
          <p:spPr>
            <a:xfrm>
              <a:off x="1530760" y="2277140"/>
              <a:ext cx="4014363" cy="82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One-Hot Encoding</a:t>
              </a:r>
            </a:p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(Dummy</a:t>
              </a: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화</a:t>
              </a: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A131BDF-7E9C-4253-9C1D-A98C683E8F05}"/>
              </a:ext>
            </a:extLst>
          </p:cNvPr>
          <p:cNvSpPr/>
          <p:nvPr/>
        </p:nvSpPr>
        <p:spPr>
          <a:xfrm>
            <a:off x="6811408" y="2528065"/>
            <a:ext cx="4011007" cy="3668551"/>
          </a:xfrm>
          <a:prstGeom prst="roundRect">
            <a:avLst/>
          </a:prstGeom>
          <a:noFill/>
          <a:ln w="25400" cap="sq">
            <a:solidFill>
              <a:srgbClr val="4472C4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51323-6950-4AAB-8545-68D5BB69C3F8}"/>
              </a:ext>
            </a:extLst>
          </p:cNvPr>
          <p:cNvSpPr txBox="1"/>
          <p:nvPr/>
        </p:nvSpPr>
        <p:spPr>
          <a:xfrm>
            <a:off x="6806013" y="2733705"/>
            <a:ext cx="401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LabelEncoding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12E3A-7624-4357-A9D5-D1A05D5ACE5B}"/>
              </a:ext>
            </a:extLst>
          </p:cNvPr>
          <p:cNvSpPr txBox="1"/>
          <p:nvPr/>
        </p:nvSpPr>
        <p:spPr>
          <a:xfrm>
            <a:off x="519004" y="1116553"/>
            <a:ext cx="466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LabelEncoding</a:t>
            </a:r>
            <a:endParaRPr lang="en-US" altLang="ko-KR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A36226-E293-4645-ACF8-406488EBBA01}"/>
              </a:ext>
            </a:extLst>
          </p:cNvPr>
          <p:cNvSpPr/>
          <p:nvPr/>
        </p:nvSpPr>
        <p:spPr>
          <a:xfrm>
            <a:off x="519004" y="1737690"/>
            <a:ext cx="3509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Character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변수에 대한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Factor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 필요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5B5338-9A69-4183-AC86-A2101DD4804A}"/>
              </a:ext>
            </a:extLst>
          </p:cNvPr>
          <p:cNvSpPr/>
          <p:nvPr/>
        </p:nvSpPr>
        <p:spPr>
          <a:xfrm>
            <a:off x="1924341" y="3882954"/>
            <a:ext cx="2904849" cy="1762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응답항목이 갖는 특성 파악 용이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변수의 개수가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많아짐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589524-E7B8-4311-AA1E-66914A720F95}"/>
              </a:ext>
            </a:extLst>
          </p:cNvPr>
          <p:cNvSpPr/>
          <p:nvPr/>
        </p:nvSpPr>
        <p:spPr>
          <a:xfrm>
            <a:off x="6806013" y="3728628"/>
            <a:ext cx="4021797" cy="1762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변수의 개수가 늘어나지 않음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Encoding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응답항목에 대한 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match 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</a:t>
            </a:r>
            <a:endParaRPr lang="en-US" altLang="ko-KR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FE757E-B2D5-4BC3-8BC8-4E20111BF5AA}"/>
              </a:ext>
            </a:extLst>
          </p:cNvPr>
          <p:cNvSpPr/>
          <p:nvPr/>
        </p:nvSpPr>
        <p:spPr>
          <a:xfrm>
            <a:off x="6631619" y="2326921"/>
            <a:ext cx="4389009" cy="4056124"/>
          </a:xfrm>
          <a:prstGeom prst="rect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DC3ABDE-2D67-4B4B-9F60-8F996F56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5" y="3544087"/>
            <a:ext cx="5372708" cy="222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CD2EBA-E92C-48DC-8754-E77C195098EA}"/>
              </a:ext>
            </a:extLst>
          </p:cNvPr>
          <p:cNvGrpSpPr/>
          <p:nvPr/>
        </p:nvGrpSpPr>
        <p:grpSpPr>
          <a:xfrm>
            <a:off x="6408226" y="3441589"/>
            <a:ext cx="4759496" cy="2323621"/>
            <a:chOff x="6408226" y="3441589"/>
            <a:chExt cx="4759496" cy="2323621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52E3A83-0B62-421E-8AB1-38BCDC5EC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226" y="3441591"/>
              <a:ext cx="1239264" cy="2323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3AC4D8B-16EF-4043-8FE4-C44A75F9E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588" y="3441589"/>
              <a:ext cx="3426134" cy="2323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C98294-918D-40EB-9D1B-8008C2009C8E}"/>
              </a:ext>
            </a:extLst>
          </p:cNvPr>
          <p:cNvSpPr/>
          <p:nvPr/>
        </p:nvSpPr>
        <p:spPr>
          <a:xfrm>
            <a:off x="6960702" y="1822980"/>
            <a:ext cx="3602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변수의 개수가 늘어나지 않는 방법을 채택</a:t>
            </a:r>
          </a:p>
        </p:txBody>
      </p:sp>
    </p:spTree>
    <p:extLst>
      <p:ext uri="{BB962C8B-B14F-4D97-AF65-F5344CB8AC3E}">
        <p14:creationId xmlns:p14="http://schemas.microsoft.com/office/powerpoint/2010/main" val="2345613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EC588-D163-402B-A4AA-05A5FEE0F1BC}"/>
              </a:ext>
            </a:extLst>
          </p:cNvPr>
          <p:cNvSpPr txBox="1"/>
          <p:nvPr/>
        </p:nvSpPr>
        <p:spPr>
          <a:xfrm>
            <a:off x="704311" y="1098219"/>
            <a:ext cx="3337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변수제거 </a:t>
            </a:r>
            <a:r>
              <a:rPr lang="en-US" altLang="ko-KR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Q_E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4311" y="4670854"/>
            <a:ext cx="3167473" cy="39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0BE82B-8EF6-4A35-B952-036DD17C0285}"/>
              </a:ext>
            </a:extLst>
          </p:cNvPr>
          <p:cNvGrpSpPr/>
          <p:nvPr/>
        </p:nvGrpSpPr>
        <p:grpSpPr>
          <a:xfrm>
            <a:off x="1460501" y="3760388"/>
            <a:ext cx="5163089" cy="616809"/>
            <a:chOff x="932910" y="3619631"/>
            <a:chExt cx="5163089" cy="616809"/>
          </a:xfrm>
        </p:grpSpPr>
        <p:sp>
          <p:nvSpPr>
            <p:cNvPr id="2" name="직사각형 1"/>
            <p:cNvSpPr/>
            <p:nvPr/>
          </p:nvSpPr>
          <p:spPr>
            <a:xfrm>
              <a:off x="932910" y="3841024"/>
              <a:ext cx="5163089" cy="395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상대적 답변에 대한 해석 기준 모호</a:t>
              </a:r>
              <a:endPara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Target </a:t>
              </a:r>
              <a:r>
                <a:rPr lang="ko-KR" altLang="en-US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변수와의 관계 無 판단</a:t>
              </a:r>
              <a:endPara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Model Accuracy </a:t>
              </a:r>
              <a:r>
                <a:rPr lang="ko-KR" altLang="en-US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확인 결과 감소 확인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endPara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endPara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879" y="3619631"/>
              <a:ext cx="1933575" cy="4191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모서리가 둥근 직사각형 4"/>
          <p:cNvSpPr/>
          <p:nvPr/>
        </p:nvSpPr>
        <p:spPr>
          <a:xfrm>
            <a:off x="8466137" y="3430637"/>
            <a:ext cx="1933575" cy="659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변수 제거</a:t>
            </a:r>
          </a:p>
        </p:txBody>
      </p:sp>
      <p:sp>
        <p:nvSpPr>
          <p:cNvPr id="7" name="아래쪽 화살표 6"/>
          <p:cNvSpPr/>
          <p:nvPr/>
        </p:nvSpPr>
        <p:spPr>
          <a:xfrm rot="16200000">
            <a:off x="6377368" y="3321091"/>
            <a:ext cx="492443" cy="835027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85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553DE8-F189-4C7E-B823-DFCD1F8EB97C}"/>
              </a:ext>
            </a:extLst>
          </p:cNvPr>
          <p:cNvGrpSpPr/>
          <p:nvPr/>
        </p:nvGrpSpPr>
        <p:grpSpPr>
          <a:xfrm>
            <a:off x="0" y="1492218"/>
            <a:ext cx="12192000" cy="4134963"/>
            <a:chOff x="0" y="1131491"/>
            <a:chExt cx="12192000" cy="4134963"/>
          </a:xfrm>
        </p:grpSpPr>
        <p:sp>
          <p:nvSpPr>
            <p:cNvPr id="30" name="타원 29"/>
            <p:cNvSpPr/>
            <p:nvPr/>
          </p:nvSpPr>
          <p:spPr>
            <a:xfrm rot="16200000">
              <a:off x="5584429" y="1131491"/>
              <a:ext cx="1023142" cy="10231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16200000">
              <a:off x="5634037" y="1181099"/>
              <a:ext cx="923926" cy="9239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4037" y="1443007"/>
              <a:ext cx="923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ysClr val="windowText" lastClr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목차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4167188"/>
              <a:ext cx="12192000" cy="676275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accent5"/>
              </a:bgClr>
            </a:patt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778793" y="4266798"/>
              <a:ext cx="1666875" cy="999656"/>
              <a:chOff x="1778793" y="3190473"/>
              <a:chExt cx="1666875" cy="99965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778793" y="3190473"/>
                <a:ext cx="16668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01</a:t>
                </a: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 소개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58564" y="3886200"/>
                <a:ext cx="1507332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040782" y="4266798"/>
              <a:ext cx="19409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02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분석 및 전처리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531371" y="4266798"/>
              <a:ext cx="1666875" cy="999656"/>
              <a:chOff x="5623321" y="3190473"/>
              <a:chExt cx="1666875" cy="99965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23321" y="3190473"/>
                <a:ext cx="16668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03</a:t>
                </a: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699521" y="3886200"/>
                <a:ext cx="1507332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907660" y="4266798"/>
              <a:ext cx="1666875" cy="999656"/>
              <a:chOff x="7545585" y="3190473"/>
              <a:chExt cx="1666875" cy="99965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545585" y="3190473"/>
                <a:ext cx="16668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04</a:t>
                </a: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결론 및 한계점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5356" y="3886200"/>
                <a:ext cx="1507332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6305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EC588-D163-402B-A4AA-05A5FEE0F1BC}"/>
              </a:ext>
            </a:extLst>
          </p:cNvPr>
          <p:cNvSpPr txBox="1"/>
          <p:nvPr/>
        </p:nvSpPr>
        <p:spPr>
          <a:xfrm>
            <a:off x="704311" y="1098219"/>
            <a:ext cx="232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Scaling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4311" y="4670854"/>
            <a:ext cx="3167473" cy="39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0500" y="3365618"/>
            <a:ext cx="5163089" cy="39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FamilySize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제거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Q_E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제거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466137" y="3430637"/>
            <a:ext cx="1933575" cy="659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Scaling </a:t>
            </a:r>
            <a:r>
              <a:rPr lang="ko-KR" altLang="en-US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미실시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16200000">
            <a:off x="6377368" y="3321091"/>
            <a:ext cx="492443" cy="835027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A16AB5-70EA-47BE-9CBD-925FA3021F4E}"/>
              </a:ext>
            </a:extLst>
          </p:cNvPr>
          <p:cNvSpPr/>
          <p:nvPr/>
        </p:nvSpPr>
        <p:spPr>
          <a:xfrm>
            <a:off x="5807340" y="3141826"/>
            <a:ext cx="16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큰 변수 존재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4610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29A349-C8C3-49A4-8C33-123A05F61A19}"/>
              </a:ext>
            </a:extLst>
          </p:cNvPr>
          <p:cNvSpPr/>
          <p:nvPr/>
        </p:nvSpPr>
        <p:spPr>
          <a:xfrm>
            <a:off x="704311" y="1842149"/>
            <a:ext cx="6184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Q_A, TP__,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Wr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Wf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변수가 전체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78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변수 중 </a:t>
            </a:r>
            <a:r>
              <a:rPr lang="en-US" altLang="ko-KR" b="1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46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개를 차지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49D6F5-AB89-482D-A47F-A67A512620DA}"/>
              </a:ext>
            </a:extLst>
          </p:cNvPr>
          <p:cNvGrpSpPr/>
          <p:nvPr/>
        </p:nvGrpSpPr>
        <p:grpSpPr>
          <a:xfrm>
            <a:off x="704311" y="3123038"/>
            <a:ext cx="12192000" cy="2031325"/>
            <a:chOff x="704311" y="3037967"/>
            <a:chExt cx="12192000" cy="2031325"/>
          </a:xfrm>
        </p:grpSpPr>
        <p:sp>
          <p:nvSpPr>
            <p:cNvPr id="14" name="직사각형 13"/>
            <p:cNvSpPr/>
            <p:nvPr/>
          </p:nvSpPr>
          <p:spPr>
            <a:xfrm>
              <a:off x="704311" y="4670854"/>
              <a:ext cx="3167473" cy="395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60E409-3D94-46A2-9E03-2BE272CDB7D7}"/>
                </a:ext>
              </a:extLst>
            </p:cNvPr>
            <p:cNvGrpSpPr/>
            <p:nvPr/>
          </p:nvGrpSpPr>
          <p:grpSpPr>
            <a:xfrm>
              <a:off x="704311" y="3389965"/>
              <a:ext cx="5082911" cy="936500"/>
              <a:chOff x="704311" y="3191843"/>
              <a:chExt cx="5082911" cy="936500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3547259" y="3468842"/>
                <a:ext cx="2239963" cy="6595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개의 변수로 변환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BBAE682-8806-4F57-907D-B0688EF7779E}"/>
                  </a:ext>
                </a:extLst>
              </p:cNvPr>
              <p:cNvGrpSpPr/>
              <p:nvPr/>
            </p:nvGrpSpPr>
            <p:grpSpPr>
              <a:xfrm>
                <a:off x="704311" y="3191843"/>
                <a:ext cx="1829860" cy="862510"/>
                <a:chOff x="5964434" y="3123039"/>
                <a:chExt cx="1829860" cy="862510"/>
              </a:xfrm>
            </p:grpSpPr>
            <p:sp>
              <p:nvSpPr>
                <p:cNvPr id="7" name="아래쪽 화살표 6"/>
                <p:cNvSpPr/>
                <p:nvPr/>
              </p:nvSpPr>
              <p:spPr>
                <a:xfrm rot="16200000">
                  <a:off x="6633142" y="3321814"/>
                  <a:ext cx="492443" cy="835027"/>
                </a:xfrm>
                <a:prstGeom prst="downArrow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8A16AB5-70EA-47BE-9CBD-925FA3021F4E}"/>
                    </a:ext>
                  </a:extLst>
                </p:cNvPr>
                <p:cNvSpPr/>
                <p:nvPr/>
              </p:nvSpPr>
              <p:spPr>
                <a:xfrm>
                  <a:off x="5964434" y="3123039"/>
                  <a:ext cx="182986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각 변수에 대한 </a:t>
                  </a:r>
                  <a:r>
                    <a:rPr lang="en-US" altLang="ko-KR" sz="12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Score </a:t>
                  </a:r>
                  <a:r>
                    <a:rPr lang="ko-KR" altLang="en-US" sz="12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생성</a:t>
                  </a:r>
                  <a:endPara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9EFCAF-46F0-446B-A817-E4814DC7A593}"/>
                </a:ext>
              </a:extLst>
            </p:cNvPr>
            <p:cNvSpPr/>
            <p:nvPr/>
          </p:nvSpPr>
          <p:spPr>
            <a:xfrm>
              <a:off x="6800311" y="3037967"/>
              <a:ext cx="6096000" cy="20313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Q_A :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Mach_Score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TP__ :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TP_ex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TP_ag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TP_co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TP_em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TP_op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Wr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  :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Wr_more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Wr_less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Wf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  : 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Wf_know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884B51-E071-4CB9-B003-628AD5E5D93E}"/>
              </a:ext>
            </a:extLst>
          </p:cNvPr>
          <p:cNvSpPr txBox="1"/>
          <p:nvPr/>
        </p:nvSpPr>
        <p:spPr>
          <a:xfrm>
            <a:off x="704311" y="1098219"/>
            <a:ext cx="253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변수개수 감축</a:t>
            </a:r>
            <a:endParaRPr lang="en-US" altLang="ko-KR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34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5156" y="1766706"/>
            <a:ext cx="3820331" cy="415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Q_A</a:t>
            </a:r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마키아벨리즘 </a:t>
            </a:r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</a:t>
            </a:r>
            <a:endParaRPr lang="ko-KR" altLang="en-US" sz="1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4069" y="2357401"/>
            <a:ext cx="5640682" cy="415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각각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Positive, Negative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질문으로 이루어져 있어 음의 질문에 대한 역순화 필요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2E1C07-453C-40FC-8C0D-7B41C748DF33}"/>
              </a:ext>
            </a:extLst>
          </p:cNvPr>
          <p:cNvGrpSpPr/>
          <p:nvPr/>
        </p:nvGrpSpPr>
        <p:grpSpPr>
          <a:xfrm>
            <a:off x="2761854" y="3045198"/>
            <a:ext cx="1219992" cy="595061"/>
            <a:chOff x="1639330" y="2936656"/>
            <a:chExt cx="1219992" cy="59506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639330" y="3084257"/>
              <a:ext cx="467192" cy="313036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점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91322" y="3071081"/>
              <a:ext cx="468000" cy="3262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점</a:t>
              </a:r>
            </a:p>
          </p:txBody>
        </p:sp>
        <p:sp>
          <p:nvSpPr>
            <p:cNvPr id="28" name="U자형 화살표 27"/>
            <p:cNvSpPr/>
            <p:nvPr/>
          </p:nvSpPr>
          <p:spPr>
            <a:xfrm>
              <a:off x="1872926" y="2936656"/>
              <a:ext cx="752396" cy="134425"/>
            </a:xfrm>
            <a:prstGeom prst="utur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0" name="U자형 화살표 29"/>
            <p:cNvSpPr/>
            <p:nvPr/>
          </p:nvSpPr>
          <p:spPr>
            <a:xfrm rot="10800000">
              <a:off x="1872926" y="3397292"/>
              <a:ext cx="752396" cy="134425"/>
            </a:xfrm>
            <a:prstGeom prst="utur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560B7E-AFC9-4CB8-B5F3-498900C9D941}"/>
              </a:ext>
            </a:extLst>
          </p:cNvPr>
          <p:cNvGrpSpPr/>
          <p:nvPr/>
        </p:nvGrpSpPr>
        <p:grpSpPr>
          <a:xfrm>
            <a:off x="6766694" y="1655296"/>
            <a:ext cx="4522801" cy="4326012"/>
            <a:chOff x="6544751" y="1548761"/>
            <a:chExt cx="4522801" cy="432601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751" y="1964659"/>
              <a:ext cx="4522801" cy="3910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8019120" y="5355742"/>
              <a:ext cx="3019339" cy="3266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78863" y="2731389"/>
              <a:ext cx="3618000" cy="3396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78863" y="3799501"/>
              <a:ext cx="361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82919" y="4902661"/>
              <a:ext cx="3613944" cy="349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77151" y="1548761"/>
              <a:ext cx="3258000" cy="291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 Original Correlation </a:t>
              </a:r>
              <a:r>
                <a:rPr lang="en-US" altLang="ko-KR" sz="1400" b="1" dirty="0" err="1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Heatmap</a:t>
              </a:r>
              <a:endParaRPr lang="ko-KR" altLang="en-US" sz="1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29C023-8632-43E7-9E3D-6887E70748B7}"/>
              </a:ext>
            </a:extLst>
          </p:cNvPr>
          <p:cNvGrpSpPr/>
          <p:nvPr/>
        </p:nvGrpSpPr>
        <p:grpSpPr>
          <a:xfrm>
            <a:off x="961418" y="4042586"/>
            <a:ext cx="4820457" cy="1938722"/>
            <a:chOff x="904068" y="3951466"/>
            <a:chExt cx="4820457" cy="1938722"/>
          </a:xfrm>
        </p:grpSpPr>
        <p:sp>
          <p:nvSpPr>
            <p:cNvPr id="5" name="직사각형 4"/>
            <p:cNvSpPr/>
            <p:nvPr/>
          </p:nvSpPr>
          <p:spPr>
            <a:xfrm>
              <a:off x="904069" y="3951466"/>
              <a:ext cx="4820456" cy="41564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4068" y="4732268"/>
              <a:ext cx="4820455" cy="41564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04069" y="5459124"/>
              <a:ext cx="4820454" cy="41564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04069" y="3951466"/>
              <a:ext cx="4820454" cy="4156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주어진 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Negative 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질문에 대한 역순화 진행 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QeA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QfA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QkA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QqA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QrA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4069" y="4732268"/>
              <a:ext cx="4820454" cy="4156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 Secret 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처리된 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질문 중 </a:t>
              </a:r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Negative </a:t>
              </a:r>
              <a:r>
                <a:rPr lang="ko-KR" altLang="en-US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질문에 대한 역순화 진행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4069" y="5474539"/>
              <a:ext cx="4820454" cy="4156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Mean(Q_A) = </a:t>
              </a:r>
              <a:r>
                <a:rPr lang="en-US" altLang="ko-KR" sz="105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Mach_score</a:t>
              </a:r>
              <a:endPara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아래쪽 화살표 12"/>
            <p:cNvSpPr/>
            <p:nvPr/>
          </p:nvSpPr>
          <p:spPr>
            <a:xfrm>
              <a:off x="3236431" y="4471159"/>
              <a:ext cx="155727" cy="157065"/>
            </a:xfrm>
            <a:prstGeom prst="downArrow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아래쪽 화살표 39"/>
            <p:cNvSpPr/>
            <p:nvPr/>
          </p:nvSpPr>
          <p:spPr>
            <a:xfrm>
              <a:off x="3236431" y="5224988"/>
              <a:ext cx="155727" cy="157065"/>
            </a:xfrm>
            <a:prstGeom prst="downArrow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5277C89-03CB-4848-B19B-4FFA5B8C982F}"/>
              </a:ext>
            </a:extLst>
          </p:cNvPr>
          <p:cNvSpPr txBox="1"/>
          <p:nvPr/>
        </p:nvSpPr>
        <p:spPr>
          <a:xfrm>
            <a:off x="704311" y="1098219"/>
            <a:ext cx="266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Mach_score</a:t>
            </a:r>
            <a:endParaRPr lang="ko-KR" altLang="en-US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24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C18826-53E6-45F9-910D-4FCA51C58AE9}"/>
              </a:ext>
            </a:extLst>
          </p:cNvPr>
          <p:cNvGrpSpPr/>
          <p:nvPr/>
        </p:nvGrpSpPr>
        <p:grpSpPr>
          <a:xfrm>
            <a:off x="756954" y="1996346"/>
            <a:ext cx="10774183" cy="3889290"/>
            <a:chOff x="854609" y="1747769"/>
            <a:chExt cx="10774183" cy="3889290"/>
          </a:xfrm>
        </p:grpSpPr>
        <p:pic>
          <p:nvPicPr>
            <p:cNvPr id="29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09" y="2113125"/>
              <a:ext cx="4093200" cy="3523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5389529" y="4328308"/>
              <a:ext cx="2211855" cy="207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식별한 질문에 대한 역순화 적용</a:t>
              </a:r>
              <a:endParaRPr lang="en-US" altLang="ko-KR" sz="105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89120" y="2153849"/>
              <a:ext cx="325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2672" y="2633486"/>
              <a:ext cx="325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86788" y="3123644"/>
              <a:ext cx="325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86788" y="3453164"/>
              <a:ext cx="325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86788" y="4252221"/>
              <a:ext cx="325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4347287" y="2243849"/>
              <a:ext cx="14392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347522" y="2739274"/>
              <a:ext cx="14392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4351403" y="3220049"/>
              <a:ext cx="14392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4359641" y="3543164"/>
              <a:ext cx="14392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4355760" y="4351005"/>
              <a:ext cx="143927" cy="0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497155" y="2243849"/>
              <a:ext cx="12354" cy="2107156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5224772" y="3365832"/>
              <a:ext cx="2049239" cy="57186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Secret 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처리된 음의 질문 식별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100" b="1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QaA</a:t>
              </a:r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100" b="1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QdA</a:t>
              </a:r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100" b="1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QgA</a:t>
              </a:r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100" b="1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QiA</a:t>
              </a:r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1100" b="1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QnA</a:t>
              </a:r>
              <a:r>
                <a:rPr lang="en-US" altLang="ko-KR" sz="11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1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위로 굽은 화살표 51"/>
            <p:cNvSpPr/>
            <p:nvPr/>
          </p:nvSpPr>
          <p:spPr>
            <a:xfrm>
              <a:off x="4499453" y="3028383"/>
              <a:ext cx="1273216" cy="337787"/>
            </a:xfrm>
            <a:prstGeom prst="bentUpArrow">
              <a:avLst/>
            </a:prstGeom>
            <a:solidFill>
              <a:srgbClr val="4472C4"/>
            </a:solidFill>
            <a:ln>
              <a:noFill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pic>
          <p:nvPicPr>
            <p:cNvPr id="55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592" y="2112659"/>
              <a:ext cx="4093200" cy="352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위로 굽은 화살표 56"/>
            <p:cNvSpPr/>
            <p:nvPr/>
          </p:nvSpPr>
          <p:spPr>
            <a:xfrm rot="5400000">
              <a:off x="6719500" y="3498662"/>
              <a:ext cx="366928" cy="1159648"/>
            </a:xfrm>
            <a:prstGeom prst="bentUpArrow">
              <a:avLst>
                <a:gd name="adj1" fmla="val 25000"/>
                <a:gd name="adj2" fmla="val 21106"/>
                <a:gd name="adj3" fmla="val 25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54609" y="1747769"/>
              <a:ext cx="4093199" cy="291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2. After cleaning known negative answers</a:t>
              </a:r>
              <a:endPara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535592" y="1747769"/>
              <a:ext cx="4093198" cy="291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3. After cleaning all negative answers</a:t>
              </a:r>
              <a:endPara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6DCD8C7-B0D1-48C6-BF9D-C3E1D8B8A026}"/>
              </a:ext>
            </a:extLst>
          </p:cNvPr>
          <p:cNvSpPr txBox="1"/>
          <p:nvPr/>
        </p:nvSpPr>
        <p:spPr>
          <a:xfrm>
            <a:off x="704311" y="1098219"/>
            <a:ext cx="266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Mach_score</a:t>
            </a:r>
            <a:endParaRPr lang="ko-KR" altLang="en-US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75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8772" y="1755024"/>
            <a:ext cx="3820331" cy="415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TP__ </a:t>
            </a:r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성향 변수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A2E19D-175C-49A6-9676-C6AADA93F22F}"/>
              </a:ext>
            </a:extLst>
          </p:cNvPr>
          <p:cNvGrpSpPr/>
          <p:nvPr/>
        </p:nvGrpSpPr>
        <p:grpSpPr>
          <a:xfrm>
            <a:off x="6203780" y="1335023"/>
            <a:ext cx="5435260" cy="4878085"/>
            <a:chOff x="6203365" y="1469449"/>
            <a:chExt cx="4752959" cy="4423699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365" y="1469449"/>
              <a:ext cx="4752959" cy="4423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8300981" y="1965076"/>
              <a:ext cx="374400" cy="341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675381" y="2304711"/>
              <a:ext cx="374400" cy="341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049781" y="2646230"/>
              <a:ext cx="374400" cy="341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424181" y="2987748"/>
              <a:ext cx="360000" cy="36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790343" y="3341624"/>
              <a:ext cx="360000" cy="36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A05C33-EE65-4DF9-B2B2-C7E0270A40B2}"/>
              </a:ext>
            </a:extLst>
          </p:cNvPr>
          <p:cNvGrpSpPr/>
          <p:nvPr/>
        </p:nvGrpSpPr>
        <p:grpSpPr>
          <a:xfrm>
            <a:off x="905252" y="2304711"/>
            <a:ext cx="4392861" cy="4280382"/>
            <a:chOff x="904069" y="2386748"/>
            <a:chExt cx="4392861" cy="4280382"/>
          </a:xfrm>
        </p:grpSpPr>
        <p:sp>
          <p:nvSpPr>
            <p:cNvPr id="25" name="직사각형 24"/>
            <p:cNvSpPr/>
            <p:nvPr/>
          </p:nvSpPr>
          <p:spPr>
            <a:xfrm>
              <a:off x="904069" y="2386748"/>
              <a:ext cx="2102742" cy="4156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무응답에 대한 평균 대체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7F1755-1E49-4DB9-8F83-69ED996DC36C}"/>
                </a:ext>
              </a:extLst>
            </p:cNvPr>
            <p:cNvGrpSpPr/>
            <p:nvPr/>
          </p:nvGrpSpPr>
          <p:grpSpPr>
            <a:xfrm>
              <a:off x="2061207" y="3537576"/>
              <a:ext cx="1349591" cy="635426"/>
              <a:chOff x="2061207" y="3537576"/>
              <a:chExt cx="1349591" cy="635426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061207" y="3668518"/>
                <a:ext cx="597731" cy="380247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</a:t>
                </a:r>
                <a:r>
                  <a:rPr lang="ko-KR" altLang="en-US" sz="11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점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2813198" y="3655343"/>
                <a:ext cx="597600" cy="3816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6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점</a:t>
                </a:r>
              </a:p>
            </p:txBody>
          </p:sp>
          <p:sp>
            <p:nvSpPr>
              <p:cNvPr id="53" name="U자형 화살표 52"/>
              <p:cNvSpPr/>
              <p:nvPr/>
            </p:nvSpPr>
            <p:spPr>
              <a:xfrm>
                <a:off x="2359602" y="3537576"/>
                <a:ext cx="752396" cy="134425"/>
              </a:xfrm>
              <a:prstGeom prst="utur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4" name="U자형 화살표 53"/>
              <p:cNvSpPr/>
              <p:nvPr/>
            </p:nvSpPr>
            <p:spPr>
              <a:xfrm rot="10800000">
                <a:off x="2359602" y="4038577"/>
                <a:ext cx="752396" cy="134425"/>
              </a:xfrm>
              <a:prstGeom prst="utur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904069" y="3105975"/>
              <a:ext cx="4195153" cy="241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2. 0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 가까울수록 높은 성향을 지닌 것에 대한 역순화 진행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04069" y="4452858"/>
              <a:ext cx="3750310" cy="241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음의 상관관계를 갖는 질문 식별 및 성향 변수 생성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/>
                <p:cNvSpPr/>
                <p:nvPr/>
              </p:nvSpPr>
              <p:spPr>
                <a:xfrm>
                  <a:off x="963827" y="4885038"/>
                  <a:ext cx="4333103" cy="178209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TP_ex (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외향성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  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= 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01+</m:t>
                          </m:r>
                          <m:d>
                            <m:dPr>
                              <m:ctrlPr>
                                <a:rPr lang="en-US" altLang="ko-KR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7−</m:t>
                              </m:r>
                              <m:r>
                                <a:rPr lang="en-US" altLang="ko-KR" sz="105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altLang="ko-KR" sz="105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06</m:t>
                              </m:r>
                            </m:e>
                          </m:d>
                        </m:e>
                      </m:d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/2</m:t>
                      </m:r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r>
                    <a:rPr lang="en-US" altLang="ko-KR" sz="1050" dirty="0" err="1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TP_ag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(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친화성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  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= 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07+</m:t>
                          </m:r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7−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02</m:t>
                              </m:r>
                            </m:e>
                          </m:d>
                        </m:e>
                      </m:d>
                      <m:r>
                        <a:rPr lang="en-US" altLang="ko-KR" sz="1050" i="1">
                          <a:solidFill>
                            <a:schemeClr val="tx1"/>
                          </a:solidFill>
                          <a:latin typeface="Cambria Math"/>
                        </a:rPr>
                        <m:t>/2</m:t>
                      </m:r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r>
                    <a:rPr lang="en-US" altLang="ko-KR" sz="1050" dirty="0" err="1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TP_co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(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성실성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  = 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03+</m:t>
                          </m:r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7−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08</m:t>
                              </m:r>
                            </m:e>
                          </m:d>
                        </m:e>
                      </m:d>
                      <m:r>
                        <a:rPr lang="en-US" altLang="ko-KR" sz="1050" i="1">
                          <a:solidFill>
                            <a:schemeClr val="tx1"/>
                          </a:solidFill>
                          <a:latin typeface="Cambria Math"/>
                        </a:rPr>
                        <m:t>/2</m:t>
                      </m:r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r>
                    <a:rPr lang="en-US" altLang="ko-KR" sz="1050" dirty="0" err="1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TP_em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(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정서 안정성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  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09+</m:t>
                          </m:r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7−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04</m:t>
                              </m:r>
                            </m:e>
                          </m:d>
                        </m:e>
                      </m:d>
                      <m:r>
                        <a:rPr lang="en-US" altLang="ko-KR" sz="1050" i="1">
                          <a:solidFill>
                            <a:schemeClr val="tx1"/>
                          </a:solidFill>
                          <a:latin typeface="Cambria Math"/>
                        </a:rPr>
                        <m:t>/2</m:t>
                      </m:r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r>
                    <a:rPr lang="en-US" altLang="ko-KR" sz="1050" dirty="0" err="1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TP_op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(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경험 개방성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  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= 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05+</m:t>
                          </m:r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7−</m:t>
                              </m:r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altLang="ko-KR" sz="105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</m:d>
                        </m:e>
                      </m:d>
                      <m:r>
                        <a:rPr lang="en-US" altLang="ko-KR" sz="1050" i="1">
                          <a:solidFill>
                            <a:schemeClr val="tx1"/>
                          </a:solidFill>
                          <a:latin typeface="Cambria Math"/>
                        </a:rPr>
                        <m:t>/2</m:t>
                      </m:r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  <a:p>
                  <a:pPr marL="171450" indent="-171450" algn="ctr">
                    <a:lnSpc>
                      <a:spcPct val="200000"/>
                    </a:lnSpc>
                    <a:buFont typeface="Arial" pitchFamily="34" charset="0"/>
                    <a:buChar char="•"/>
                  </a:pPr>
                  <a:endParaRPr lang="ko-KR" altLang="en-US" sz="105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" name="직사각형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27" y="4885038"/>
                  <a:ext cx="4333103" cy="17820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0E771E-8353-4473-83D6-59F1611BC97B}"/>
              </a:ext>
            </a:extLst>
          </p:cNvPr>
          <p:cNvSpPr txBox="1"/>
          <p:nvPr/>
        </p:nvSpPr>
        <p:spPr>
          <a:xfrm>
            <a:off x="704311" y="1098219"/>
            <a:ext cx="266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TP_score</a:t>
            </a:r>
            <a:endParaRPr lang="ko-KR" altLang="en-US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0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분석 및 전처리</a:t>
            </a:r>
            <a:r>
              <a:rPr lang="en-US" altLang="ko-KR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EC588-D163-402B-A4AA-05A5FEE0F1BC}"/>
              </a:ext>
            </a:extLst>
          </p:cNvPr>
          <p:cNvSpPr txBox="1"/>
          <p:nvPr/>
        </p:nvSpPr>
        <p:spPr>
          <a:xfrm>
            <a:off x="92669" y="1137890"/>
            <a:ext cx="631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Wr_more</a:t>
            </a:r>
            <a:r>
              <a:rPr lang="en-US" altLang="ko-KR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Wr_less</a:t>
            </a:r>
            <a:r>
              <a:rPr lang="en-US" altLang="ko-KR" sz="3200" b="1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3200" b="1" dirty="0" err="1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Wf_know</a:t>
            </a:r>
            <a:endParaRPr lang="en-US" altLang="ko-KR" sz="3200" b="1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9698" y="2122770"/>
            <a:ext cx="165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Wr_more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7037" y="2399823"/>
            <a:ext cx="63170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대부분의 사람이 설명 가능한 실존하는 단어 중 해당 인원이 정의할 수 있는 단어의 수</a:t>
            </a:r>
            <a:endParaRPr lang="en-US" altLang="ko-KR" sz="7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wr_01, wr_02, wr_04, wr_05, wr_07, wr_08, wr_10, wr_12, wr_13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39697" y="3476982"/>
            <a:ext cx="165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Wr_less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837036" y="3754035"/>
            <a:ext cx="657712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대부분의 사람이 설명 불가능한 실존하는 단어 중 해당 인원이 정의할 수 있는 단어의 수</a:t>
            </a:r>
            <a:endParaRPr lang="en-US" altLang="ko-KR" sz="7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wr_03, wr_06, wr_09, wr_11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39698" y="4879341"/>
            <a:ext cx="165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Wf_know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37037" y="5156394"/>
            <a:ext cx="62331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허구의 단어 중 해당 인원이 정의할 수 있는 단어의 수</a:t>
            </a:r>
            <a:endParaRPr lang="en-US" altLang="ko-KR" sz="7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wf_01, wf_02, wf_03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DF7889-D455-4249-ABA1-A5E23B930A5B}"/>
              </a:ext>
            </a:extLst>
          </p:cNvPr>
          <p:cNvGrpSpPr/>
          <p:nvPr/>
        </p:nvGrpSpPr>
        <p:grpSpPr>
          <a:xfrm>
            <a:off x="7526199" y="291550"/>
            <a:ext cx="4584537" cy="6475578"/>
            <a:chOff x="7614979" y="335940"/>
            <a:chExt cx="4584537" cy="64755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216368-262B-4259-922A-C6E600740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2" b="5463"/>
            <a:stretch/>
          </p:blipFill>
          <p:spPr>
            <a:xfrm>
              <a:off x="7631117" y="715850"/>
              <a:ext cx="4532200" cy="282792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B0DFF-83C5-4CD3-9320-D9DB07E17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3" b="6832"/>
            <a:stretch/>
          </p:blipFill>
          <p:spPr>
            <a:xfrm>
              <a:off x="7614979" y="3983590"/>
              <a:ext cx="4584537" cy="2827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58BEC0-72CE-461A-9D2C-36AF6BC52A9F}"/>
                </a:ext>
              </a:extLst>
            </p:cNvPr>
            <p:cNvSpPr/>
            <p:nvPr/>
          </p:nvSpPr>
          <p:spPr>
            <a:xfrm>
              <a:off x="8638620" y="335940"/>
              <a:ext cx="2537254" cy="477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Wr_01 ~ wr_06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24C2F4-DAC6-4BEA-B43B-1CD2A7E3702D}"/>
                </a:ext>
              </a:extLst>
            </p:cNvPr>
            <p:cNvSpPr/>
            <p:nvPr/>
          </p:nvSpPr>
          <p:spPr>
            <a:xfrm>
              <a:off x="8638620" y="3607417"/>
              <a:ext cx="2537254" cy="477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Wr_07 ~ wr_13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79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98903" y="11922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최종 변수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EF55AD-983A-4E79-BDA4-6535500F1A2F}"/>
              </a:ext>
            </a:extLst>
          </p:cNvPr>
          <p:cNvGrpSpPr/>
          <p:nvPr/>
        </p:nvGrpSpPr>
        <p:grpSpPr>
          <a:xfrm>
            <a:off x="1371263" y="2238686"/>
            <a:ext cx="4011007" cy="3668551"/>
            <a:chOff x="1534116" y="2038740"/>
            <a:chExt cx="4011007" cy="42530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DE16554-BAE5-4B12-B420-514436DA2ADF}"/>
                </a:ext>
              </a:extLst>
            </p:cNvPr>
            <p:cNvSpPr/>
            <p:nvPr/>
          </p:nvSpPr>
          <p:spPr>
            <a:xfrm>
              <a:off x="1534116" y="2038740"/>
              <a:ext cx="4011007" cy="4253004"/>
            </a:xfrm>
            <a:prstGeom prst="roundRect">
              <a:avLst/>
            </a:prstGeom>
            <a:noFill/>
            <a:ln w="25400" cap="sq">
              <a:solidFill>
                <a:srgbClr val="4472C4"/>
              </a:solidFill>
              <a:prstDash val="sys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FFD935-4D2C-43C3-8DFF-67CCE59B70E7}"/>
                </a:ext>
              </a:extLst>
            </p:cNvPr>
            <p:cNvSpPr txBox="1"/>
            <p:nvPr/>
          </p:nvSpPr>
          <p:spPr>
            <a:xfrm>
              <a:off x="2961576" y="2223083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독립 변수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A131BDF-7E9C-4253-9C1D-A98C683E8F05}"/>
              </a:ext>
            </a:extLst>
          </p:cNvPr>
          <p:cNvSpPr/>
          <p:nvPr/>
        </p:nvSpPr>
        <p:spPr>
          <a:xfrm>
            <a:off x="6809730" y="2238685"/>
            <a:ext cx="4011007" cy="3668551"/>
          </a:xfrm>
          <a:prstGeom prst="roundRect">
            <a:avLst/>
          </a:prstGeom>
          <a:noFill/>
          <a:ln w="25400" cap="sq">
            <a:solidFill>
              <a:srgbClr val="4472C4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51323-6950-4AAB-8545-68D5BB69C3F8}"/>
              </a:ext>
            </a:extLst>
          </p:cNvPr>
          <p:cNvSpPr txBox="1"/>
          <p:nvPr/>
        </p:nvSpPr>
        <p:spPr>
          <a:xfrm>
            <a:off x="8237190" y="23976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종속 변수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CE4F3-7606-4D75-868E-C8109644BCAA}"/>
              </a:ext>
            </a:extLst>
          </p:cNvPr>
          <p:cNvSpPr txBox="1"/>
          <p:nvPr/>
        </p:nvSpPr>
        <p:spPr>
          <a:xfrm>
            <a:off x="1371263" y="2969331"/>
            <a:ext cx="4011007" cy="295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age_group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education,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engnat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familysize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gender, hand,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married, race, religion, urban,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tp_ex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tp_ag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tp_co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tp_em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tp_op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wr_many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wr_less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wf_know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Mach_score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EB8ACC-457E-4E4D-894A-92BB155DBEAF}"/>
              </a:ext>
            </a:extLst>
          </p:cNvPr>
          <p:cNvSpPr txBox="1"/>
          <p:nvPr/>
        </p:nvSpPr>
        <p:spPr>
          <a:xfrm>
            <a:off x="6809730" y="3777077"/>
            <a:ext cx="4011007" cy="59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voted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34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98903" y="1192278"/>
            <a:ext cx="12191999" cy="124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Taget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feature = Categorical Variable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분류 모델 사용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!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06FD62-11D4-4F51-99F3-21F0ABABB09C}"/>
              </a:ext>
            </a:extLst>
          </p:cNvPr>
          <p:cNvGrpSpPr/>
          <p:nvPr/>
        </p:nvGrpSpPr>
        <p:grpSpPr>
          <a:xfrm>
            <a:off x="1293229" y="2969331"/>
            <a:ext cx="10011942" cy="2111619"/>
            <a:chOff x="1413864" y="2969329"/>
            <a:chExt cx="9114934" cy="18184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E0BABCE-B9AF-4301-AB98-EED652C7FED1}"/>
                </a:ext>
              </a:extLst>
            </p:cNvPr>
            <p:cNvGrpSpPr/>
            <p:nvPr/>
          </p:nvGrpSpPr>
          <p:grpSpPr>
            <a:xfrm>
              <a:off x="1413864" y="3000830"/>
              <a:ext cx="1786930" cy="1786930"/>
              <a:chOff x="987029" y="2099270"/>
              <a:chExt cx="2142530" cy="214253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D489D31-224D-405B-A404-618EB9ADA287}"/>
                  </a:ext>
                </a:extLst>
              </p:cNvPr>
              <p:cNvSpPr/>
              <p:nvPr/>
            </p:nvSpPr>
            <p:spPr>
              <a:xfrm rot="16200000">
                <a:off x="987029" y="2099270"/>
                <a:ext cx="2142530" cy="21425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E8FEF34-5DB2-445D-B690-A34CCC582644}"/>
                  </a:ext>
                </a:extLst>
              </p:cNvPr>
              <p:cNvSpPr/>
              <p:nvPr/>
            </p:nvSpPr>
            <p:spPr>
              <a:xfrm>
                <a:off x="1090910" y="2203151"/>
                <a:ext cx="1934765" cy="19347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Random</a:t>
                </a:r>
              </a:p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Forest</a:t>
                </a:r>
                <a:endParaRPr lang="ko-KR" altLang="en-US" sz="20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22B012-E1D4-4DF4-BFCD-1F68E8CF1DCC}"/>
                </a:ext>
              </a:extLst>
            </p:cNvPr>
            <p:cNvGrpSpPr/>
            <p:nvPr/>
          </p:nvGrpSpPr>
          <p:grpSpPr>
            <a:xfrm>
              <a:off x="3856532" y="2969330"/>
              <a:ext cx="1786930" cy="1786930"/>
              <a:chOff x="987029" y="2099270"/>
              <a:chExt cx="2142530" cy="214253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D8C9EA1-C923-4DF3-9263-32DE8BE6B31A}"/>
                  </a:ext>
                </a:extLst>
              </p:cNvPr>
              <p:cNvSpPr/>
              <p:nvPr/>
            </p:nvSpPr>
            <p:spPr>
              <a:xfrm rot="16200000">
                <a:off x="987029" y="2099270"/>
                <a:ext cx="2142530" cy="21425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C860520-3F0D-486E-BC7D-D1DCA08EA1E7}"/>
                  </a:ext>
                </a:extLst>
              </p:cNvPr>
              <p:cNvSpPr/>
              <p:nvPr/>
            </p:nvSpPr>
            <p:spPr>
              <a:xfrm>
                <a:off x="1090910" y="2203151"/>
                <a:ext cx="1934765" cy="19347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Gradient</a:t>
                </a:r>
              </a:p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Boosting</a:t>
                </a:r>
                <a:endParaRPr lang="ko-KR" altLang="en-US" sz="20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D2C1B5-FAFF-4065-8D79-D3E45E847EE4}"/>
                </a:ext>
              </a:extLst>
            </p:cNvPr>
            <p:cNvGrpSpPr/>
            <p:nvPr/>
          </p:nvGrpSpPr>
          <p:grpSpPr>
            <a:xfrm>
              <a:off x="6299200" y="3000831"/>
              <a:ext cx="1786930" cy="1786930"/>
              <a:chOff x="987029" y="2099270"/>
              <a:chExt cx="2142530" cy="214253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831720D-38E0-4564-B09A-41190116AA80}"/>
                  </a:ext>
                </a:extLst>
              </p:cNvPr>
              <p:cNvSpPr/>
              <p:nvPr/>
            </p:nvSpPr>
            <p:spPr>
              <a:xfrm rot="16200000">
                <a:off x="987029" y="2099270"/>
                <a:ext cx="2142530" cy="21425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B984FB4-DD91-4380-96FB-C84D247C522A}"/>
                  </a:ext>
                </a:extLst>
              </p:cNvPr>
              <p:cNvSpPr/>
              <p:nvPr/>
            </p:nvSpPr>
            <p:spPr>
              <a:xfrm>
                <a:off x="1090910" y="2203151"/>
                <a:ext cx="1934765" cy="19347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LGBM</a:t>
                </a:r>
                <a:endParaRPr lang="ko-KR" altLang="en-US" sz="20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69BC81-1AE0-4520-88D7-72E7017EE0E1}"/>
                </a:ext>
              </a:extLst>
            </p:cNvPr>
            <p:cNvGrpSpPr/>
            <p:nvPr/>
          </p:nvGrpSpPr>
          <p:grpSpPr>
            <a:xfrm>
              <a:off x="8741868" y="2969329"/>
              <a:ext cx="1786930" cy="1786930"/>
              <a:chOff x="987029" y="2099270"/>
              <a:chExt cx="2142530" cy="214253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F09C098-08EF-490D-B422-DD1294E3ECBE}"/>
                  </a:ext>
                </a:extLst>
              </p:cNvPr>
              <p:cNvSpPr/>
              <p:nvPr/>
            </p:nvSpPr>
            <p:spPr>
              <a:xfrm rot="16200000">
                <a:off x="987029" y="2099270"/>
                <a:ext cx="2142530" cy="21425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68DCE1-39E1-416E-9771-B491ABC3EED1}"/>
                  </a:ext>
                </a:extLst>
              </p:cNvPr>
              <p:cNvSpPr/>
              <p:nvPr/>
            </p:nvSpPr>
            <p:spPr>
              <a:xfrm>
                <a:off x="1090910" y="2203151"/>
                <a:ext cx="1934765" cy="19347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err="1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CatBoost</a:t>
                </a:r>
                <a:endParaRPr lang="ko-KR" altLang="en-US" sz="20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85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3" y="1192278"/>
            <a:ext cx="113032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Random Forest</a:t>
            </a:r>
          </a:p>
          <a:p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여러 개의 결정 트리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(Decision Tree)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활용한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배깅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방식의 알고리즘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A109E-F2C0-4487-AACE-30A6A5E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27" y="2549264"/>
            <a:ext cx="4834328" cy="344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E255-5023-4F78-9A12-3E4C1298DBE6}"/>
              </a:ext>
            </a:extLst>
          </p:cNvPr>
          <p:cNvGrpSpPr/>
          <p:nvPr/>
        </p:nvGrpSpPr>
        <p:grpSpPr>
          <a:xfrm>
            <a:off x="6805538" y="2594142"/>
            <a:ext cx="5096652" cy="1771555"/>
            <a:chOff x="6805538" y="2549264"/>
            <a:chExt cx="5096652" cy="177155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50C0DB9-E287-401A-9CB5-A6509B8AAB77}"/>
                </a:ext>
              </a:extLst>
            </p:cNvPr>
            <p:cNvSpPr/>
            <p:nvPr/>
          </p:nvSpPr>
          <p:spPr>
            <a:xfrm>
              <a:off x="6805538" y="3035531"/>
              <a:ext cx="5096652" cy="1285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결정 트리의 쉽고 직관적인 장점을 그대로 지님</a:t>
              </a:r>
              <a:endPara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앙상블 알고리즘 중 비교적 빠른 수행 속도를 지님</a:t>
              </a:r>
              <a:endPara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err="1"/>
                <a:t>과적합</a:t>
              </a:r>
              <a:r>
                <a:rPr lang="ko-KR" altLang="en-US" dirty="0"/>
                <a:t> 방지 가능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285B02-F932-4A22-95E9-D8E738077575}"/>
                </a:ext>
              </a:extLst>
            </p:cNvPr>
            <p:cNvSpPr txBox="1"/>
            <p:nvPr/>
          </p:nvSpPr>
          <p:spPr>
            <a:xfrm>
              <a:off x="6805538" y="254926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장점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854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4" y="1192278"/>
            <a:ext cx="8530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Gradient Boosting</a:t>
            </a:r>
          </a:p>
          <a:p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손실 함수의 기울기를 바탕으로 여러 개의 약한 예측 모형을 단계적으로 생성한 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앙상블 방법으로 결합하는 알고리즘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05EF0-6720-4762-A2F4-A319A74E2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08" y="2669931"/>
            <a:ext cx="47625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A0F6CA8-ACDC-497A-AAD3-6D775FC58383}"/>
              </a:ext>
            </a:extLst>
          </p:cNvPr>
          <p:cNvGrpSpPr/>
          <p:nvPr/>
        </p:nvGrpSpPr>
        <p:grpSpPr>
          <a:xfrm>
            <a:off x="6670627" y="2699107"/>
            <a:ext cx="5096652" cy="2966615"/>
            <a:chOff x="6670627" y="2699107"/>
            <a:chExt cx="5096652" cy="296661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DD307E6-F1C5-47D9-ACD2-ACF222C9B8B3}"/>
                </a:ext>
              </a:extLst>
            </p:cNvPr>
            <p:cNvGrpSpPr/>
            <p:nvPr/>
          </p:nvGrpSpPr>
          <p:grpSpPr>
            <a:xfrm>
              <a:off x="6670627" y="2699107"/>
              <a:ext cx="4472765" cy="1365931"/>
              <a:chOff x="6805538" y="2549264"/>
              <a:chExt cx="4472765" cy="136593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3C860C-C805-4F65-959D-C800619ED750}"/>
                  </a:ext>
                </a:extLst>
              </p:cNvPr>
              <p:cNvSpPr/>
              <p:nvPr/>
            </p:nvSpPr>
            <p:spPr>
              <a:xfrm>
                <a:off x="6805538" y="3035531"/>
                <a:ext cx="4472765" cy="879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약한 예측력을 지닌 나무모형을 결합하는 데 적용되어 예측 성능이 높음</a:t>
                </a:r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09526D-A311-49A3-AC02-8D007F51C8FC}"/>
                  </a:ext>
                </a:extLst>
              </p:cNvPr>
              <p:cNvSpPr txBox="1"/>
              <p:nvPr/>
            </p:nvSpPr>
            <p:spPr>
              <a:xfrm>
                <a:off x="6805538" y="2549264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장점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8295B30-33A3-427B-B5D4-922510F2F501}"/>
                </a:ext>
              </a:extLst>
            </p:cNvPr>
            <p:cNvGrpSpPr/>
            <p:nvPr/>
          </p:nvGrpSpPr>
          <p:grpSpPr>
            <a:xfrm>
              <a:off x="6670627" y="4299791"/>
              <a:ext cx="5096652" cy="1365931"/>
              <a:chOff x="6805538" y="2549264"/>
              <a:chExt cx="5096652" cy="136593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ABFC31A-A42B-41B1-8A1C-E7215DAAA6E8}"/>
                  </a:ext>
                </a:extLst>
              </p:cNvPr>
              <p:cNvSpPr/>
              <p:nvPr/>
            </p:nvSpPr>
            <p:spPr>
              <a:xfrm>
                <a:off x="6805538" y="3035531"/>
                <a:ext cx="5096652" cy="879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Greedy Algorithm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을 사용하므로 </a:t>
                </a:r>
                <a:r>
                  <a:rPr lang="ko-KR" altLang="en-US" dirty="0" err="1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과적합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 우려</a:t>
                </a:r>
                <a:endParaRPr lang="en-US" altLang="ko-KR" dirty="0"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수행 시간이 오래 걸림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6BF2D-1AC2-416C-AC05-12D8A6678B9C}"/>
                  </a:ext>
                </a:extLst>
              </p:cNvPr>
              <p:cNvSpPr txBox="1"/>
              <p:nvPr/>
            </p:nvSpPr>
            <p:spPr>
              <a:xfrm>
                <a:off x="6805538" y="2549264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단점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629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511B63-F041-498F-89F7-AF2C5D3C4255}"/>
              </a:ext>
            </a:extLst>
          </p:cNvPr>
          <p:cNvSpPr/>
          <p:nvPr/>
        </p:nvSpPr>
        <p:spPr>
          <a:xfrm>
            <a:off x="8368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23ECBF-3C6A-4AEC-A4DF-16BA14B31090}"/>
              </a:ext>
            </a:extLst>
          </p:cNvPr>
          <p:cNvGrpSpPr/>
          <p:nvPr/>
        </p:nvGrpSpPr>
        <p:grpSpPr>
          <a:xfrm>
            <a:off x="-935212" y="2392753"/>
            <a:ext cx="12675939" cy="2626453"/>
            <a:chOff x="-970631" y="2384126"/>
            <a:chExt cx="12675939" cy="262645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E0BF77-5894-4041-8257-5965873402B5}"/>
                </a:ext>
              </a:extLst>
            </p:cNvPr>
            <p:cNvGrpSpPr/>
            <p:nvPr/>
          </p:nvGrpSpPr>
          <p:grpSpPr>
            <a:xfrm>
              <a:off x="-970631" y="2384128"/>
              <a:ext cx="6096000" cy="2626451"/>
              <a:chOff x="-970631" y="2384128"/>
              <a:chExt cx="6096000" cy="262645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90572D0-4C12-4339-B06E-A08816A3B958}"/>
                  </a:ext>
                </a:extLst>
              </p:cNvPr>
              <p:cNvGrpSpPr/>
              <p:nvPr/>
            </p:nvGrpSpPr>
            <p:grpSpPr>
              <a:xfrm>
                <a:off x="405364" y="2384128"/>
                <a:ext cx="3261771" cy="2626451"/>
                <a:chOff x="405364" y="2384128"/>
                <a:chExt cx="3261771" cy="2626451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BE0FD82-07E1-4026-B898-5997A453062D}"/>
                    </a:ext>
                  </a:extLst>
                </p:cNvPr>
                <p:cNvGrpSpPr/>
                <p:nvPr/>
              </p:nvGrpSpPr>
              <p:grpSpPr>
                <a:xfrm>
                  <a:off x="1124534" y="2616418"/>
                  <a:ext cx="1762067" cy="431432"/>
                  <a:chOff x="1000845" y="1664732"/>
                  <a:chExt cx="2315859" cy="372991"/>
                </a:xfrm>
              </p:grpSpPr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45213156-B39D-4039-995B-B5EA3962F7D4}"/>
                      </a:ext>
                    </a:extLst>
                  </p:cNvPr>
                  <p:cNvCxnSpPr/>
                  <p:nvPr/>
                </p:nvCxnSpPr>
                <p:spPr>
                  <a:xfrm>
                    <a:off x="1000845" y="2037723"/>
                    <a:ext cx="2282291" cy="0"/>
                  </a:xfrm>
                  <a:prstGeom prst="line">
                    <a:avLst/>
                  </a:prstGeom>
                  <a:ln w="1905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11EC588-D163-402B-A4AA-05A5FEE0F1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413" y="1664732"/>
                    <a:ext cx="2282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Train Set</a:t>
                    </a:r>
                  </a:p>
                </p:txBody>
              </p:sp>
            </p:grpSp>
            <p:sp>
              <p:nvSpPr>
                <p:cNvPr id="31" name="직사각형 30"/>
                <p:cNvSpPr/>
                <p:nvPr/>
              </p:nvSpPr>
              <p:spPr>
                <a:xfrm>
                  <a:off x="1124534" y="3823497"/>
                  <a:ext cx="1787610" cy="476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405364" y="4458005"/>
                  <a:ext cx="3173210" cy="3049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166ED63-B808-4183-A862-3ED2116A11F1}"/>
                    </a:ext>
                  </a:extLst>
                </p:cNvPr>
                <p:cNvSpPr/>
                <p:nvPr/>
              </p:nvSpPr>
              <p:spPr>
                <a:xfrm>
                  <a:off x="431677" y="2384128"/>
                  <a:ext cx="3235458" cy="2626451"/>
                </a:xfrm>
                <a:prstGeom prst="roundRect">
                  <a:avLst/>
                </a:prstGeom>
                <a:noFill/>
                <a:ln w="25400" cap="sq">
                  <a:solidFill>
                    <a:srgbClr val="4472C4"/>
                  </a:solidFill>
                  <a:prstDash val="sysDash"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00A1CA5-4614-42C7-9E3D-AC3A49EF752E}"/>
                  </a:ext>
                </a:extLst>
              </p:cNvPr>
              <p:cNvGrpSpPr/>
              <p:nvPr/>
            </p:nvGrpSpPr>
            <p:grpSpPr>
              <a:xfrm>
                <a:off x="-970631" y="3493883"/>
                <a:ext cx="6096000" cy="1112343"/>
                <a:chOff x="-970631" y="3577939"/>
                <a:chExt cx="6096000" cy="1112343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-13019" y="3577939"/>
                  <a:ext cx="4169653" cy="11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45,532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명의 관측치</a:t>
                  </a: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78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개의 변수</a:t>
                  </a: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en-US" altLang="ko-KR" sz="1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7B29E3F-E467-45D4-B0E8-129CA604B6D1}"/>
                    </a:ext>
                  </a:extLst>
                </p:cNvPr>
                <p:cNvSpPr/>
                <p:nvPr/>
              </p:nvSpPr>
              <p:spPr>
                <a:xfrm>
                  <a:off x="-970631" y="4222798"/>
                  <a:ext cx="6096000" cy="38664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9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Index + Phycological + Non Phycological</a:t>
                  </a:r>
                  <a:r>
                    <a:rPr lang="ko-KR" altLang="en-US" sz="9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9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+ Target(voted)</a:t>
                  </a:r>
                  <a:endParaRPr lang="ko-KR" altLang="en-US" sz="9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81C428-ED2E-4480-BFF6-F1F52943917A}"/>
                </a:ext>
              </a:extLst>
            </p:cNvPr>
            <p:cNvGrpSpPr/>
            <p:nvPr/>
          </p:nvGrpSpPr>
          <p:grpSpPr>
            <a:xfrm>
              <a:off x="3048456" y="2384126"/>
              <a:ext cx="6096000" cy="2626451"/>
              <a:chOff x="3257102" y="2384127"/>
              <a:chExt cx="6096000" cy="262645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8B57773-749A-4157-91E5-D98EC23C2891}"/>
                  </a:ext>
                </a:extLst>
              </p:cNvPr>
              <p:cNvGrpSpPr/>
              <p:nvPr/>
            </p:nvGrpSpPr>
            <p:grpSpPr>
              <a:xfrm>
                <a:off x="4668314" y="2384127"/>
                <a:ext cx="3261771" cy="2626451"/>
                <a:chOff x="405364" y="2384128"/>
                <a:chExt cx="3261771" cy="262645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8E1F8506-5634-48D6-8EFD-EFB8E0E9D008}"/>
                    </a:ext>
                  </a:extLst>
                </p:cNvPr>
                <p:cNvGrpSpPr/>
                <p:nvPr/>
              </p:nvGrpSpPr>
              <p:grpSpPr>
                <a:xfrm>
                  <a:off x="1124534" y="2616418"/>
                  <a:ext cx="1762067" cy="431432"/>
                  <a:chOff x="1000845" y="1664732"/>
                  <a:chExt cx="2315859" cy="37299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3C7167B5-1630-4C47-B7D7-08F279B5B950}"/>
                      </a:ext>
                    </a:extLst>
                  </p:cNvPr>
                  <p:cNvCxnSpPr/>
                  <p:nvPr/>
                </p:nvCxnSpPr>
                <p:spPr>
                  <a:xfrm>
                    <a:off x="1000845" y="2037723"/>
                    <a:ext cx="2282291" cy="0"/>
                  </a:xfrm>
                  <a:prstGeom prst="line">
                    <a:avLst/>
                  </a:prstGeom>
                  <a:ln w="1905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7BB32CD-1C1F-4B43-AA03-9866F582C07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413" y="1664732"/>
                    <a:ext cx="2282291" cy="319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Test Set</a:t>
                    </a:r>
                  </a:p>
                </p:txBody>
              </p:sp>
            </p:grp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2613B10-D77E-488E-965D-6D7162C26835}"/>
                    </a:ext>
                  </a:extLst>
                </p:cNvPr>
                <p:cNvSpPr/>
                <p:nvPr/>
              </p:nvSpPr>
              <p:spPr>
                <a:xfrm>
                  <a:off x="1124534" y="3823497"/>
                  <a:ext cx="1787610" cy="476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E6A1F0F-A1C1-4DF9-83D3-55FDE6301093}"/>
                    </a:ext>
                  </a:extLst>
                </p:cNvPr>
                <p:cNvSpPr/>
                <p:nvPr/>
              </p:nvSpPr>
              <p:spPr>
                <a:xfrm>
                  <a:off x="405364" y="4458005"/>
                  <a:ext cx="3173210" cy="3049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203C7BE6-48FE-4AD1-8D68-278C3B1EC11D}"/>
                    </a:ext>
                  </a:extLst>
                </p:cNvPr>
                <p:cNvSpPr/>
                <p:nvPr/>
              </p:nvSpPr>
              <p:spPr>
                <a:xfrm>
                  <a:off x="431677" y="2384128"/>
                  <a:ext cx="3235458" cy="2626451"/>
                </a:xfrm>
                <a:prstGeom prst="roundRect">
                  <a:avLst/>
                </a:prstGeom>
                <a:noFill/>
                <a:ln w="25400" cap="sq">
                  <a:solidFill>
                    <a:srgbClr val="4472C4"/>
                  </a:solidFill>
                  <a:prstDash val="sysDash"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0F7663B1-5030-47F5-A392-DCC799CBAFD7}"/>
                  </a:ext>
                </a:extLst>
              </p:cNvPr>
              <p:cNvGrpSpPr/>
              <p:nvPr/>
            </p:nvGrpSpPr>
            <p:grpSpPr>
              <a:xfrm>
                <a:off x="3257102" y="3493884"/>
                <a:ext cx="6096000" cy="1112343"/>
                <a:chOff x="-963341" y="3582174"/>
                <a:chExt cx="6096000" cy="1112343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E32571E-FC28-469E-BA42-8DC01318CED6}"/>
                    </a:ext>
                  </a:extLst>
                </p:cNvPr>
                <p:cNvSpPr/>
                <p:nvPr/>
              </p:nvSpPr>
              <p:spPr>
                <a:xfrm>
                  <a:off x="-23982" y="3582174"/>
                  <a:ext cx="4169653" cy="11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11,383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명의 관측치</a:t>
                  </a: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77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개의 변수</a:t>
                  </a: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en-US" altLang="ko-KR" sz="1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en-US" altLang="ko-KR" sz="11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14DEE0F1-1306-4569-B24A-35E371ABA1F8}"/>
                    </a:ext>
                  </a:extLst>
                </p:cNvPr>
                <p:cNvSpPr/>
                <p:nvPr/>
              </p:nvSpPr>
              <p:spPr>
                <a:xfrm>
                  <a:off x="-963341" y="4377437"/>
                  <a:ext cx="6096000" cy="23083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ko-KR" sz="9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Index + Phycological + Non Phycological</a:t>
                  </a:r>
                  <a:endParaRPr lang="ko-KR" altLang="en-US" sz="9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404D690-04D8-4038-84EF-97747BFED180}"/>
                </a:ext>
              </a:extLst>
            </p:cNvPr>
            <p:cNvGrpSpPr/>
            <p:nvPr/>
          </p:nvGrpSpPr>
          <p:grpSpPr>
            <a:xfrm>
              <a:off x="8469851" y="2616417"/>
              <a:ext cx="3219634" cy="431432"/>
              <a:chOff x="90235" y="1664732"/>
              <a:chExt cx="4231518" cy="372991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B7F7C4B-A180-47B4-B7EC-F8623DEEA242}"/>
                  </a:ext>
                </a:extLst>
              </p:cNvPr>
              <p:cNvCxnSpPr/>
              <p:nvPr/>
            </p:nvCxnSpPr>
            <p:spPr>
              <a:xfrm>
                <a:off x="1000845" y="2037723"/>
                <a:ext cx="2282291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81A94C-F374-4AA5-84E5-930ADA53D982}"/>
                  </a:ext>
                </a:extLst>
              </p:cNvPr>
              <p:cNvSpPr txBox="1"/>
              <p:nvPr/>
            </p:nvSpPr>
            <p:spPr>
              <a:xfrm>
                <a:off x="90235" y="1664732"/>
                <a:ext cx="4231518" cy="319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Submission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4A1CEA3-375B-48FF-90C4-9B0FFF7E8F94}"/>
                </a:ext>
              </a:extLst>
            </p:cNvPr>
            <p:cNvSpPr/>
            <p:nvPr/>
          </p:nvSpPr>
          <p:spPr>
            <a:xfrm>
              <a:off x="9162707" y="3823496"/>
              <a:ext cx="1787610" cy="47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0059B35-964E-4EDA-B04D-8A406E5E232E}"/>
                </a:ext>
              </a:extLst>
            </p:cNvPr>
            <p:cNvSpPr/>
            <p:nvPr/>
          </p:nvSpPr>
          <p:spPr>
            <a:xfrm>
              <a:off x="8443537" y="4458004"/>
              <a:ext cx="3173210" cy="3049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9702424-FA70-4DA9-B8F2-447D44E85C59}"/>
                </a:ext>
              </a:extLst>
            </p:cNvPr>
            <p:cNvSpPr/>
            <p:nvPr/>
          </p:nvSpPr>
          <p:spPr>
            <a:xfrm>
              <a:off x="8469850" y="2384127"/>
              <a:ext cx="3235458" cy="2626451"/>
            </a:xfrm>
            <a:prstGeom prst="roundRect">
              <a:avLst/>
            </a:prstGeom>
            <a:noFill/>
            <a:ln w="25400" cap="sq">
              <a:solidFill>
                <a:srgbClr val="4472C4"/>
              </a:solidFill>
              <a:prstDash val="sys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382D052-6D34-476D-82FB-6C9587BAD26E}"/>
              </a:ext>
            </a:extLst>
          </p:cNvPr>
          <p:cNvGrpSpPr/>
          <p:nvPr/>
        </p:nvGrpSpPr>
        <p:grpSpPr>
          <a:xfrm>
            <a:off x="7039579" y="3493883"/>
            <a:ext cx="6096000" cy="1112343"/>
            <a:chOff x="-998594" y="3577940"/>
            <a:chExt cx="6096000" cy="111234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AE7BCB6-3FBB-4848-AE5C-6FA38ABBCCE1}"/>
                </a:ext>
              </a:extLst>
            </p:cNvPr>
            <p:cNvSpPr/>
            <p:nvPr/>
          </p:nvSpPr>
          <p:spPr>
            <a:xfrm>
              <a:off x="-7458" y="3577940"/>
              <a:ext cx="4169653" cy="1112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5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11,383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명의 관측치</a:t>
              </a:r>
              <a:endPara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변수</a:t>
              </a:r>
              <a:endPara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250000"/>
                </a:lnSpc>
              </a:pPr>
              <a:endPara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250000"/>
                </a:lnSpc>
              </a:pPr>
              <a:endPara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C934DB-745C-4179-B5DB-291F36DA3143}"/>
                </a:ext>
              </a:extLst>
            </p:cNvPr>
            <p:cNvSpPr/>
            <p:nvPr/>
          </p:nvSpPr>
          <p:spPr>
            <a:xfrm>
              <a:off x="-998594" y="4381617"/>
              <a:ext cx="6096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Index + Target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(voted)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6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3" y="1192278"/>
            <a:ext cx="113032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LGBM</a:t>
            </a:r>
          </a:p>
          <a:p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Gradient Boosting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프레임 워크로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Tree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기반의 학습 알고리즘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BAE72D-185F-49F8-AECC-04156FDDC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98903" y="3087246"/>
            <a:ext cx="48768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8D7081D-7193-4234-9F27-3CAF0D533938}"/>
              </a:ext>
            </a:extLst>
          </p:cNvPr>
          <p:cNvGrpSpPr/>
          <p:nvPr/>
        </p:nvGrpSpPr>
        <p:grpSpPr>
          <a:xfrm>
            <a:off x="6670627" y="2699107"/>
            <a:ext cx="5096652" cy="2548937"/>
            <a:chOff x="6670627" y="2699107"/>
            <a:chExt cx="5096652" cy="25489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EF74177-F969-4224-B123-BCCBFC6FBD81}"/>
                </a:ext>
              </a:extLst>
            </p:cNvPr>
            <p:cNvGrpSpPr/>
            <p:nvPr/>
          </p:nvGrpSpPr>
          <p:grpSpPr>
            <a:xfrm>
              <a:off x="6670627" y="2699107"/>
              <a:ext cx="4646947" cy="1365931"/>
              <a:chOff x="6805538" y="2549264"/>
              <a:chExt cx="4646947" cy="136593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FF2FEC2-82C3-4043-8ADC-62CEDE848804}"/>
                  </a:ext>
                </a:extLst>
              </p:cNvPr>
              <p:cNvSpPr/>
              <p:nvPr/>
            </p:nvSpPr>
            <p:spPr>
              <a:xfrm>
                <a:off x="6805538" y="3035531"/>
                <a:ext cx="4646947" cy="879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Leaf – wise 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트리 성장을 통해 손실을 최소화</a:t>
                </a:r>
                <a:endParaRPr lang="en-US" altLang="ko-KR" dirty="0"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메모리를 적게 차지하고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, 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속도가 빠름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B0D9C4-AE81-4F6B-AE0B-745CDA8C9283}"/>
                  </a:ext>
                </a:extLst>
              </p:cNvPr>
              <p:cNvSpPr txBox="1"/>
              <p:nvPr/>
            </p:nvSpPr>
            <p:spPr>
              <a:xfrm>
                <a:off x="6805538" y="2549264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장점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90F57F-25BE-43B6-B92D-2923FA928AB2}"/>
                </a:ext>
              </a:extLst>
            </p:cNvPr>
            <p:cNvGrpSpPr/>
            <p:nvPr/>
          </p:nvGrpSpPr>
          <p:grpSpPr>
            <a:xfrm>
              <a:off x="6670627" y="4299791"/>
              <a:ext cx="5096652" cy="948253"/>
              <a:chOff x="6805538" y="2549264"/>
              <a:chExt cx="5096652" cy="94825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9B9F786-61AA-42BF-B1C8-8AC039EAA154}"/>
                  </a:ext>
                </a:extLst>
              </p:cNvPr>
              <p:cNvSpPr/>
              <p:nvPr/>
            </p:nvSpPr>
            <p:spPr>
              <a:xfrm>
                <a:off x="6805538" y="3035531"/>
                <a:ext cx="5096652" cy="461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Leaf – wise 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트리 성장을 통해 과적합에 취약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619C9-71F9-4E23-AD28-0F2EC1D9D979}"/>
                  </a:ext>
                </a:extLst>
              </p:cNvPr>
              <p:cNvSpPr txBox="1"/>
              <p:nvPr/>
            </p:nvSpPr>
            <p:spPr>
              <a:xfrm>
                <a:off x="6805538" y="2549264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단점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44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</a:t>
            </a:r>
            <a:r>
              <a:rPr lang="en-US" altLang="ko-KR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Modeling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4" y="1192278"/>
            <a:ext cx="6836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Cat Boost</a:t>
            </a:r>
          </a:p>
          <a:p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잔차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추정의 분산을 최소로 하여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bias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피하는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부스팅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5CC6D1-F85E-42B2-98B3-0B183CE4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" y="2909419"/>
            <a:ext cx="53244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D8DF2AF-C81C-4606-87AD-CE8D3C8F6B84}"/>
              </a:ext>
            </a:extLst>
          </p:cNvPr>
          <p:cNvGrpSpPr/>
          <p:nvPr/>
        </p:nvGrpSpPr>
        <p:grpSpPr>
          <a:xfrm>
            <a:off x="6096000" y="2474864"/>
            <a:ext cx="5656291" cy="3801754"/>
            <a:chOff x="6670624" y="2699107"/>
            <a:chExt cx="5096654" cy="195030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5A226B7-E088-4671-9D33-6E8E41A43265}"/>
                </a:ext>
              </a:extLst>
            </p:cNvPr>
            <p:cNvGrpSpPr/>
            <p:nvPr/>
          </p:nvGrpSpPr>
          <p:grpSpPr>
            <a:xfrm>
              <a:off x="6670626" y="2699107"/>
              <a:ext cx="5096652" cy="1138052"/>
              <a:chOff x="6805537" y="2549264"/>
              <a:chExt cx="5096652" cy="113805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4BA6B1-4ADC-4FA6-99C4-2991AB81AE0B}"/>
                  </a:ext>
                </a:extLst>
              </p:cNvPr>
              <p:cNvSpPr/>
              <p:nvPr/>
            </p:nvSpPr>
            <p:spPr>
              <a:xfrm>
                <a:off x="6805537" y="2809746"/>
                <a:ext cx="5096652" cy="877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Categorical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 변수를 처리하는 데 효과적</a:t>
                </a:r>
                <a:endParaRPr lang="en-US" altLang="ko-KR" dirty="0"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Ordered Boosting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과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Random Permutation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을 통해  </a:t>
                </a:r>
                <a:r>
                  <a:rPr lang="ko-KR" altLang="en-US" dirty="0" err="1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과적합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 방지</a:t>
                </a:r>
                <a:endParaRPr lang="en-US" altLang="ko-KR" dirty="0">
                  <a:latin typeface="KoPub돋움체 Light" panose="00000300000000000000" pitchFamily="2" charset="-127"/>
                  <a:ea typeface="KoPub돋움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Ordered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target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Encoding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을 통해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Data Leakage 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방지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C1DA66-ECA1-4941-B909-51CED9E80D2A}"/>
                  </a:ext>
                </a:extLst>
              </p:cNvPr>
              <p:cNvSpPr txBox="1"/>
              <p:nvPr/>
            </p:nvSpPr>
            <p:spPr>
              <a:xfrm>
                <a:off x="6805538" y="2549264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장점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EC899E-0440-4668-9965-D40989C56AA1}"/>
                </a:ext>
              </a:extLst>
            </p:cNvPr>
            <p:cNvGrpSpPr/>
            <p:nvPr/>
          </p:nvGrpSpPr>
          <p:grpSpPr>
            <a:xfrm>
              <a:off x="6670624" y="3940195"/>
              <a:ext cx="5096652" cy="709213"/>
              <a:chOff x="6805535" y="2189668"/>
              <a:chExt cx="5096652" cy="70921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A44C0B-D293-41FD-B3AB-8FCDB0803783}"/>
                  </a:ext>
                </a:extLst>
              </p:cNvPr>
              <p:cNvSpPr/>
              <p:nvPr/>
            </p:nvSpPr>
            <p:spPr>
              <a:xfrm>
                <a:off x="6805535" y="2447613"/>
                <a:ext cx="5096652" cy="451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데이터 대부분이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Numeric 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변수인 경우 </a:t>
                </a:r>
                <a:r>
                  <a:rPr lang="en-US" altLang="ko-KR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LGBM</a:t>
                </a:r>
                <a:r>
                  <a:rPr lang="ko-KR" altLang="en-US" dirty="0"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보다 학습 속도가 느림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3AE8E1-0977-4E45-9BDE-465332E77F40}"/>
                  </a:ext>
                </a:extLst>
              </p:cNvPr>
              <p:cNvSpPr txBox="1"/>
              <p:nvPr/>
            </p:nvSpPr>
            <p:spPr>
              <a:xfrm>
                <a:off x="6805536" y="2189668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단점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30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04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 및 한계점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Modeling Accuracy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9F256-DA7D-413D-9620-053A1ABDD880}"/>
              </a:ext>
            </a:extLst>
          </p:cNvPr>
          <p:cNvGrpSpPr/>
          <p:nvPr/>
        </p:nvGrpSpPr>
        <p:grpSpPr>
          <a:xfrm>
            <a:off x="1293229" y="2655433"/>
            <a:ext cx="10011942" cy="2702350"/>
            <a:chOff x="1293229" y="2415256"/>
            <a:chExt cx="10011942" cy="27023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D9D01A8-EFB2-45BB-ABEF-A27F0FEA84D9}"/>
                </a:ext>
              </a:extLst>
            </p:cNvPr>
            <p:cNvGrpSpPr/>
            <p:nvPr/>
          </p:nvGrpSpPr>
          <p:grpSpPr>
            <a:xfrm>
              <a:off x="1293229" y="2415256"/>
              <a:ext cx="10011942" cy="2111619"/>
              <a:chOff x="1413864" y="2969329"/>
              <a:chExt cx="9114934" cy="181843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89A51E4-FF8A-4EF9-B440-65145BFB8AAA}"/>
                  </a:ext>
                </a:extLst>
              </p:cNvPr>
              <p:cNvGrpSpPr/>
              <p:nvPr/>
            </p:nvGrpSpPr>
            <p:grpSpPr>
              <a:xfrm>
                <a:off x="1413864" y="3000830"/>
                <a:ext cx="1786930" cy="1786930"/>
                <a:chOff x="987029" y="2099270"/>
                <a:chExt cx="2142530" cy="2142530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3DDF64-2817-453F-9A3D-1412729E11FF}"/>
                    </a:ext>
                  </a:extLst>
                </p:cNvPr>
                <p:cNvSpPr/>
                <p:nvPr/>
              </p:nvSpPr>
              <p:spPr>
                <a:xfrm rot="16200000">
                  <a:off x="987029" y="2099270"/>
                  <a:ext cx="2142530" cy="214253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0CFDAB0-94CE-42A6-8E5E-01B63EBCAAFD}"/>
                    </a:ext>
                  </a:extLst>
                </p:cNvPr>
                <p:cNvSpPr/>
                <p:nvPr/>
              </p:nvSpPr>
              <p:spPr>
                <a:xfrm>
                  <a:off x="1090910" y="2203151"/>
                  <a:ext cx="1934765" cy="19347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Random</a:t>
                  </a:r>
                </a:p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Forest</a:t>
                  </a:r>
                  <a:endParaRPr lang="ko-KR" altLang="en-US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BE5B7E9-FED6-4D09-B9F3-9AAFCBD25C87}"/>
                  </a:ext>
                </a:extLst>
              </p:cNvPr>
              <p:cNvGrpSpPr/>
              <p:nvPr/>
            </p:nvGrpSpPr>
            <p:grpSpPr>
              <a:xfrm>
                <a:off x="3856532" y="2969330"/>
                <a:ext cx="1786930" cy="1786930"/>
                <a:chOff x="987029" y="2099270"/>
                <a:chExt cx="2142530" cy="214253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7DEEDF9-0565-4A65-85D9-6197FE090BB9}"/>
                    </a:ext>
                  </a:extLst>
                </p:cNvPr>
                <p:cNvSpPr/>
                <p:nvPr/>
              </p:nvSpPr>
              <p:spPr>
                <a:xfrm rot="16200000">
                  <a:off x="987029" y="2099270"/>
                  <a:ext cx="2142530" cy="214253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213A38C-CAC8-4F3E-AAF0-2BC28F1F4932}"/>
                    </a:ext>
                  </a:extLst>
                </p:cNvPr>
                <p:cNvSpPr/>
                <p:nvPr/>
              </p:nvSpPr>
              <p:spPr>
                <a:xfrm>
                  <a:off x="1090910" y="2203151"/>
                  <a:ext cx="1934765" cy="19347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Gradient</a:t>
                  </a:r>
                </a:p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Boosting</a:t>
                  </a:r>
                  <a:endParaRPr lang="ko-KR" altLang="en-US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A023722-03BC-400A-BD98-582AC77058EC}"/>
                  </a:ext>
                </a:extLst>
              </p:cNvPr>
              <p:cNvGrpSpPr/>
              <p:nvPr/>
            </p:nvGrpSpPr>
            <p:grpSpPr>
              <a:xfrm>
                <a:off x="6299200" y="3000831"/>
                <a:ext cx="1786930" cy="1786930"/>
                <a:chOff x="987029" y="2099270"/>
                <a:chExt cx="2142530" cy="214253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FBC3270C-BCA4-4042-83D4-EE8DAF1F46F5}"/>
                    </a:ext>
                  </a:extLst>
                </p:cNvPr>
                <p:cNvSpPr/>
                <p:nvPr/>
              </p:nvSpPr>
              <p:spPr>
                <a:xfrm rot="16200000">
                  <a:off x="987029" y="2099270"/>
                  <a:ext cx="2142530" cy="214253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2A993B1-46E8-413C-A68D-4686A60BD4EA}"/>
                    </a:ext>
                  </a:extLst>
                </p:cNvPr>
                <p:cNvSpPr/>
                <p:nvPr/>
              </p:nvSpPr>
              <p:spPr>
                <a:xfrm>
                  <a:off x="1090910" y="2203151"/>
                  <a:ext cx="1934765" cy="19347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LGBM</a:t>
                  </a:r>
                  <a:endParaRPr lang="ko-KR" altLang="en-US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2999B19-B1CE-4F1A-91E2-C178E1AC22B8}"/>
                  </a:ext>
                </a:extLst>
              </p:cNvPr>
              <p:cNvGrpSpPr/>
              <p:nvPr/>
            </p:nvGrpSpPr>
            <p:grpSpPr>
              <a:xfrm>
                <a:off x="8741868" y="2969329"/>
                <a:ext cx="1786930" cy="1786930"/>
                <a:chOff x="987029" y="2099270"/>
                <a:chExt cx="2142530" cy="214253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257B9C1-85C3-4E80-81E7-B7A259FA3419}"/>
                    </a:ext>
                  </a:extLst>
                </p:cNvPr>
                <p:cNvSpPr/>
                <p:nvPr/>
              </p:nvSpPr>
              <p:spPr>
                <a:xfrm rot="16200000">
                  <a:off x="987029" y="2099270"/>
                  <a:ext cx="2142530" cy="214253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9E674C7-5A1E-43D9-A98C-4B1699B41476}"/>
                    </a:ext>
                  </a:extLst>
                </p:cNvPr>
                <p:cNvSpPr/>
                <p:nvPr/>
              </p:nvSpPr>
              <p:spPr>
                <a:xfrm>
                  <a:off x="1090910" y="2203151"/>
                  <a:ext cx="1934765" cy="19347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err="1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CatBoost</a:t>
                  </a:r>
                  <a:endParaRPr lang="ko-KR" altLang="en-US" sz="2000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58CDB-7F8F-4FE0-8778-74A91E2EACBE}"/>
                </a:ext>
              </a:extLst>
            </p:cNvPr>
            <p:cNvSpPr txBox="1"/>
            <p:nvPr/>
          </p:nvSpPr>
          <p:spPr>
            <a:xfrm>
              <a:off x="1638868" y="47174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0.758629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9C4F78-E779-422E-953A-9E5F12E479A0}"/>
                </a:ext>
              </a:extLst>
            </p:cNvPr>
            <p:cNvSpPr txBox="1"/>
            <p:nvPr/>
          </p:nvSpPr>
          <p:spPr>
            <a:xfrm>
              <a:off x="4321921" y="47174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0.768318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DD3035-73E9-44DA-87ED-90E9E816E91D}"/>
                </a:ext>
              </a:extLst>
            </p:cNvPr>
            <p:cNvSpPr txBox="1"/>
            <p:nvPr/>
          </p:nvSpPr>
          <p:spPr>
            <a:xfrm>
              <a:off x="7004974" y="47174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0.769074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42EBBA-BDD1-4794-9F44-D6241B02C6C5}"/>
                </a:ext>
              </a:extLst>
            </p:cNvPr>
            <p:cNvSpPr txBox="1"/>
            <p:nvPr/>
          </p:nvSpPr>
          <p:spPr>
            <a:xfrm>
              <a:off x="9688027" y="47174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0.771326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FD622C2-225E-4BE0-A3C8-4B5B310FF016}"/>
              </a:ext>
            </a:extLst>
          </p:cNvPr>
          <p:cNvSpPr txBox="1"/>
          <p:nvPr/>
        </p:nvSpPr>
        <p:spPr>
          <a:xfrm>
            <a:off x="9807898" y="5390711"/>
            <a:ext cx="1031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472C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Best</a:t>
            </a:r>
            <a:endParaRPr lang="ko-KR" altLang="en-US" sz="3200" dirty="0">
              <a:solidFill>
                <a:srgbClr val="4472C4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B5B56F-68FF-467B-AF53-60E9FD57F4DE}"/>
              </a:ext>
            </a:extLst>
          </p:cNvPr>
          <p:cNvSpPr/>
          <p:nvPr/>
        </p:nvSpPr>
        <p:spPr>
          <a:xfrm>
            <a:off x="9058489" y="2136531"/>
            <a:ext cx="2530577" cy="4070838"/>
          </a:xfrm>
          <a:prstGeom prst="rect">
            <a:avLst/>
          </a:prstGeom>
          <a:noFill/>
          <a:ln w="127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81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04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 및 한계점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D321C2-4A70-4CA8-86A6-C25F0BDBC99B}"/>
              </a:ext>
            </a:extLst>
          </p:cNvPr>
          <p:cNvSpPr txBox="1"/>
          <p:nvPr/>
        </p:nvSpPr>
        <p:spPr>
          <a:xfrm>
            <a:off x="598904" y="1192278"/>
            <a:ext cx="6836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Best Model’s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3200" b="1" dirty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Feature Importance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38475D-222F-4EEC-9040-4AA54E5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/>
          <a:stretch/>
        </p:blipFill>
        <p:spPr>
          <a:xfrm>
            <a:off x="5403761" y="887250"/>
            <a:ext cx="6406500" cy="58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04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 및 한계점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1F9EC-8BE6-4966-8293-937B7FCF680F}"/>
              </a:ext>
            </a:extLst>
          </p:cNvPr>
          <p:cNvSpPr txBox="1"/>
          <p:nvPr/>
        </p:nvSpPr>
        <p:spPr>
          <a:xfrm>
            <a:off x="545114" y="2024200"/>
            <a:ext cx="11428147" cy="374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이상치 제거 기준이 명확하지 못한 점</a:t>
            </a:r>
            <a:endParaRPr lang="en-US" altLang="ko-KR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미국 연령 기준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18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세부터 선거가 가능하다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즉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18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 미만의 청소년은 선거에 참여가 불가능하다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대회에서 주어진 데이터는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대와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대의 비중이 가장 크기 때문에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10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 중 법적으로 선거에 참여가 가능한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대와 그렇지 못한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대를 구분하는 것이 중요하다고 볼 수 있으나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별도의 처리를 하지 못했다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분석을 진행하면서 변수 별로 독특한 데이터를 확인할 수 있었다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처음에 이를 이상치로 판단했으나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관련된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domain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지식을 찾아본 결과 유의미한 데이터로 확인되었다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이처럼 분석 외적으로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domain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지식이 부족하였다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시간 상의 문제로 각 모델에 대한 최적의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하이퍼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파라매터를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찾지 못하였다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8E8FD-305F-4494-BFAF-4258A9A4397A}"/>
              </a:ext>
            </a:extLst>
          </p:cNvPr>
          <p:cNvSpPr/>
          <p:nvPr/>
        </p:nvSpPr>
        <p:spPr>
          <a:xfrm>
            <a:off x="545114" y="1004875"/>
            <a:ext cx="1257075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한계점</a:t>
            </a:r>
            <a:endParaRPr lang="en-US" altLang="ko-KR" sz="3200" b="1" dirty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89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05 </a:t>
            </a:r>
            <a:r>
              <a:rPr lang="ko-KR" altLang="en-US" sz="2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마무리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" y="296733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3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EF55AD-983A-4E79-BDA4-6535500F1A2F}"/>
              </a:ext>
            </a:extLst>
          </p:cNvPr>
          <p:cNvGrpSpPr/>
          <p:nvPr/>
        </p:nvGrpSpPr>
        <p:grpSpPr>
          <a:xfrm>
            <a:off x="1369585" y="1995405"/>
            <a:ext cx="4014363" cy="3668551"/>
            <a:chOff x="1530760" y="2038740"/>
            <a:chExt cx="4014363" cy="42530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DE16554-BAE5-4B12-B420-514436DA2ADF}"/>
                </a:ext>
              </a:extLst>
            </p:cNvPr>
            <p:cNvSpPr/>
            <p:nvPr/>
          </p:nvSpPr>
          <p:spPr>
            <a:xfrm>
              <a:off x="1534116" y="2038740"/>
              <a:ext cx="4011007" cy="4253004"/>
            </a:xfrm>
            <a:prstGeom prst="roundRect">
              <a:avLst/>
            </a:prstGeom>
            <a:noFill/>
            <a:ln w="25400" cap="sq">
              <a:solidFill>
                <a:srgbClr val="4472C4"/>
              </a:solidFill>
              <a:prstDash val="sys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FFD935-4D2C-43C3-8DFF-67CCE59B70E7}"/>
                </a:ext>
              </a:extLst>
            </p:cNvPr>
            <p:cNvSpPr txBox="1"/>
            <p:nvPr/>
          </p:nvSpPr>
          <p:spPr>
            <a:xfrm>
              <a:off x="1530760" y="2277140"/>
              <a:ext cx="4014363" cy="820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Phycological Value </a:t>
              </a:r>
            </a:p>
            <a:p>
              <a:pPr algn="ctr"/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심리 변수</a:t>
              </a: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A131BDF-7E9C-4253-9C1D-A98C683E8F05}"/>
              </a:ext>
            </a:extLst>
          </p:cNvPr>
          <p:cNvSpPr/>
          <p:nvPr/>
        </p:nvSpPr>
        <p:spPr>
          <a:xfrm>
            <a:off x="6811408" y="1995404"/>
            <a:ext cx="4011007" cy="3668551"/>
          </a:xfrm>
          <a:prstGeom prst="roundRect">
            <a:avLst/>
          </a:prstGeom>
          <a:noFill/>
          <a:ln w="25400" cap="sq">
            <a:solidFill>
              <a:srgbClr val="4472C4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51323-6950-4AAB-8545-68D5BB69C3F8}"/>
              </a:ext>
            </a:extLst>
          </p:cNvPr>
          <p:cNvSpPr txBox="1"/>
          <p:nvPr/>
        </p:nvSpPr>
        <p:spPr>
          <a:xfrm>
            <a:off x="6806013" y="2201044"/>
            <a:ext cx="401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Non Phycological Value </a:t>
            </a:r>
          </a:p>
          <a:p>
            <a:pPr algn="ctr"/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비 심리 변수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CE4F3-7606-4D75-868E-C8109644BCAA}"/>
              </a:ext>
            </a:extLst>
          </p:cNvPr>
          <p:cNvSpPr txBox="1"/>
          <p:nvPr/>
        </p:nvSpPr>
        <p:spPr>
          <a:xfrm>
            <a:off x="1394806" y="3436988"/>
            <a:ext cx="4011007" cy="15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응답자의 심리성향을 파악하기 위한 질문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Q_A / Q_E / TP__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EB8ACC-457E-4E4D-894A-92BB155DBEAF}"/>
              </a:ext>
            </a:extLst>
          </p:cNvPr>
          <p:cNvSpPr txBox="1"/>
          <p:nvPr/>
        </p:nvSpPr>
        <p:spPr>
          <a:xfrm>
            <a:off x="6806013" y="3436988"/>
            <a:ext cx="4011007" cy="1010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응답자의 신상정보 파악을 위한 질문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Gender, </a:t>
            </a:r>
            <a:r>
              <a:rPr lang="en-US" altLang="ko-KR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Familysize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Race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627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CE4F3-7606-4D75-868E-C8109644BCAA}"/>
              </a:ext>
            </a:extLst>
          </p:cNvPr>
          <p:cNvSpPr txBox="1"/>
          <p:nvPr/>
        </p:nvSpPr>
        <p:spPr>
          <a:xfrm>
            <a:off x="6873904" y="2969331"/>
            <a:ext cx="5259897" cy="1941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마키아벨리즘 수치 측정 질문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QaA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~ </a:t>
            </a:r>
            <a:r>
              <a:rPr lang="en-US" altLang="ko-KR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QtA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 총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개로 구성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순서형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동의 안함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2: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조금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동의안함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3: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보통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4: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조금 동의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5: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4B603-F894-41C7-8A75-642085E7F4E3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심리 변수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- Q_A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1C44B7B-3CB8-4CF7-B967-9A9CE772A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45137"/>
              </p:ext>
            </p:extLst>
          </p:nvPr>
        </p:nvGraphicFramePr>
        <p:xfrm>
          <a:off x="598904" y="2038739"/>
          <a:ext cx="6449597" cy="4316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960">
                  <a:extLst>
                    <a:ext uri="{9D8B030D-6E8A-4147-A177-3AD203B41FA5}">
                      <a16:colId xmlns:a16="http://schemas.microsoft.com/office/drawing/2014/main" val="638720591"/>
                    </a:ext>
                  </a:extLst>
                </a:gridCol>
                <a:gridCol w="5077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변수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성향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QaA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QbA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The biggest difference between most criminals and other people is that the criminals are stupid enough to get caught.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QcA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Anyone who completely trusts anyone else is asking for trouble.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QdA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QeA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P.T. Barnum was wrong when he said that there's a sucker born every minute.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QfA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There is no excuse for lying to someone else.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QgA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QhA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Most people forget more easily the death of their parents than the loss of their property.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QiA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QjA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It is safest to assume that all people have a vicious streak and it will come out when they are given a chance.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QkA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All in all, it is better to be humble and honest than to be important and dishonest.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QlA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QmA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It is hard to get ahead without cutting corners here and there.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QnA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QoA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The best way to handle people is to tell them what they want to hear.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QpA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QqA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Most people are basically good and kind.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QrA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T+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One should take action only when sure it is morally right.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QsA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It is wise to flatter important people.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QtA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M-</a:t>
                      </a:r>
                      <a:endParaRPr lang="ko-KR" altLang="en-US" sz="7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i="0" kern="1200" dirty="0">
                          <a:solidFill>
                            <a:srgbClr val="FF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Secret</a:t>
                      </a:r>
                      <a:endParaRPr lang="ko-KR" altLang="en-US" sz="7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9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CE4F3-7606-4D75-868E-C8109644BCAA}"/>
              </a:ext>
            </a:extLst>
          </p:cNvPr>
          <p:cNvSpPr txBox="1"/>
          <p:nvPr/>
        </p:nvSpPr>
        <p:spPr>
          <a:xfrm>
            <a:off x="-1" y="2747887"/>
            <a:ext cx="12192001" cy="18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Q_A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질문에 응답하는데 걸린 상대적 시간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QaE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~ </a:t>
            </a: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QtE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 총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개로 구성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수치형 변수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4B603-F894-41C7-8A75-642085E7F4E3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심리 변수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- Q_E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03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1F748B-DA56-41C6-AC6B-BC7B41280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4B603-F894-41C7-8A75-642085E7F4E3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심리 변수</a:t>
            </a:r>
            <a:r>
              <a:rPr lang="en-US" altLang="ko-KR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- TP_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A2E45CB-15E0-4AD5-B0DA-5AA34FD7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54632"/>
              </p:ext>
            </p:extLst>
          </p:nvPr>
        </p:nvGraphicFramePr>
        <p:xfrm>
          <a:off x="598903" y="2038739"/>
          <a:ext cx="5497095" cy="392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변수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TP01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Extraverted, enthusiastic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TP02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Critical, quarrelsome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TP03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Dependable, self-disciplined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TP04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Anxious, easily upset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TP05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Open to new experiences, complex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TP06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Reserved, quiet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TP07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Sympathetic, warm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TP08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Disorganized, careless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TP09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Calm, emotionally stable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TP10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Conventional, uncreative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154DEE4-C5CD-4771-90B5-68FF2571B5F5}"/>
              </a:ext>
            </a:extLst>
          </p:cNvPr>
          <p:cNvSpPr txBox="1"/>
          <p:nvPr/>
        </p:nvSpPr>
        <p:spPr>
          <a:xfrm>
            <a:off x="6514050" y="2580777"/>
            <a:ext cx="5259897" cy="396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TIPI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성격 유형 설문에 대한 답변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TP01~TP10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 총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개로 구성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순서형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 ~ 6 (+ 7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무응답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답변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(0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가까울수록 해당 항목이 높다는 평가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99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9119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48662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178205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07748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837291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762939-446F-4165-B660-CD8BBE205666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비심리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6F958B-2A8B-45CF-8FB4-71535617AF59}"/>
              </a:ext>
            </a:extLst>
          </p:cNvPr>
          <p:cNvGrpSpPr/>
          <p:nvPr/>
        </p:nvGrpSpPr>
        <p:grpSpPr>
          <a:xfrm>
            <a:off x="543484" y="2491205"/>
            <a:ext cx="1736526" cy="2595763"/>
            <a:chOff x="543484" y="2491205"/>
            <a:chExt cx="1736526" cy="2595763"/>
          </a:xfrm>
        </p:grpSpPr>
        <p:sp>
          <p:nvSpPr>
            <p:cNvPr id="20" name="TextBox 19"/>
            <p:cNvSpPr txBox="1"/>
            <p:nvPr/>
          </p:nvSpPr>
          <p:spPr>
            <a:xfrm>
              <a:off x="839995" y="3548085"/>
              <a:ext cx="1143503" cy="153888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60s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70s+</a:t>
              </a:r>
              <a:endPara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03F3A5-8D45-477E-BC6D-EE271CAA84A6}"/>
                </a:ext>
              </a:extLst>
            </p:cNvPr>
            <p:cNvSpPr txBox="1"/>
            <p:nvPr/>
          </p:nvSpPr>
          <p:spPr>
            <a:xfrm>
              <a:off x="543484" y="2491205"/>
              <a:ext cx="17365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Age_group</a:t>
              </a:r>
              <a:endPara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연령대</a:t>
              </a:r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F841EB-A2FB-4CB0-98DC-5650330C7278}"/>
              </a:ext>
            </a:extLst>
          </p:cNvPr>
          <p:cNvGrpSpPr/>
          <p:nvPr/>
        </p:nvGrpSpPr>
        <p:grpSpPr>
          <a:xfrm>
            <a:off x="2848662" y="2491205"/>
            <a:ext cx="1785257" cy="2788123"/>
            <a:chOff x="543484" y="2491205"/>
            <a:chExt cx="1785257" cy="27881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82E855-8E8B-4217-BD11-665895327F8B}"/>
                </a:ext>
              </a:extLst>
            </p:cNvPr>
            <p:cNvSpPr txBox="1"/>
            <p:nvPr/>
          </p:nvSpPr>
          <p:spPr>
            <a:xfrm>
              <a:off x="543485" y="3548085"/>
              <a:ext cx="1785256" cy="173124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 : Less than high school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 : High school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 : University degree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 : Graduate degree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 :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무응답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5CF5A-7D3F-4287-B1A5-35B6E11421E7}"/>
                </a:ext>
              </a:extLst>
            </p:cNvPr>
            <p:cNvSpPr txBox="1"/>
            <p:nvPr/>
          </p:nvSpPr>
          <p:spPr>
            <a:xfrm>
              <a:off x="543484" y="2491205"/>
              <a:ext cx="17365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Education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교육수준</a:t>
              </a:r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8003683-B47F-4865-B919-7C91BD8EC09E}"/>
              </a:ext>
            </a:extLst>
          </p:cNvPr>
          <p:cNvSpPr txBox="1"/>
          <p:nvPr/>
        </p:nvSpPr>
        <p:spPr>
          <a:xfrm>
            <a:off x="5484097" y="3867403"/>
            <a:ext cx="1451897" cy="90024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영어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: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비영어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무응답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4733EA-A07A-4220-90DA-816E692E9270}"/>
              </a:ext>
            </a:extLst>
          </p:cNvPr>
          <p:cNvSpPr txBox="1"/>
          <p:nvPr/>
        </p:nvSpPr>
        <p:spPr>
          <a:xfrm>
            <a:off x="5153040" y="2500234"/>
            <a:ext cx="173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Engnat</a:t>
            </a:r>
            <a:endParaRPr lang="en-US" altLang="ko-KR" sz="20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모국어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230D6F-7E7A-45D9-9E30-8C511FBC5097}"/>
              </a:ext>
            </a:extLst>
          </p:cNvPr>
          <p:cNvSpPr txBox="1"/>
          <p:nvPr/>
        </p:nvSpPr>
        <p:spPr>
          <a:xfrm>
            <a:off x="7505445" y="4144401"/>
            <a:ext cx="1785257" cy="3885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수치형 변수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BCCEA-93F2-4003-8621-8CED3B42C334}"/>
              </a:ext>
            </a:extLst>
          </p:cNvPr>
          <p:cNvSpPr txBox="1"/>
          <p:nvPr/>
        </p:nvSpPr>
        <p:spPr>
          <a:xfrm>
            <a:off x="7505445" y="2500234"/>
            <a:ext cx="1787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Familysize</a:t>
            </a:r>
            <a:endParaRPr lang="en-US" altLang="ko-KR" sz="20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형제자매 수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CD00CD-1336-49EC-B618-B3D8FE8B087D}"/>
              </a:ext>
            </a:extLst>
          </p:cNvPr>
          <p:cNvSpPr txBox="1"/>
          <p:nvPr/>
        </p:nvSpPr>
        <p:spPr>
          <a:xfrm>
            <a:off x="10310071" y="4005902"/>
            <a:ext cx="1312477" cy="6232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Female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6D3407-D7B2-4BC8-A054-56C1FA3B8711}"/>
              </a:ext>
            </a:extLst>
          </p:cNvPr>
          <p:cNvSpPr txBox="1"/>
          <p:nvPr/>
        </p:nvSpPr>
        <p:spPr>
          <a:xfrm>
            <a:off x="9834988" y="2500234"/>
            <a:ext cx="173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Gender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성별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82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-1" y="-8389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119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48662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178205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07748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837291" y="2273846"/>
            <a:ext cx="1785257" cy="3391876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481491"/>
            <a:ext cx="203201" cy="4057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3200" y="43814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</a:t>
            </a:r>
            <a:r>
              <a:rPr lang="ko-KR" altLang="en-US" sz="2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762939-446F-4165-B660-CD8BBE205666}"/>
              </a:ext>
            </a:extLst>
          </p:cNvPr>
          <p:cNvSpPr txBox="1"/>
          <p:nvPr/>
        </p:nvSpPr>
        <p:spPr>
          <a:xfrm>
            <a:off x="598904" y="1192278"/>
            <a:ext cx="683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비심리</a:t>
            </a:r>
            <a:r>
              <a:rPr lang="ko-KR" altLang="en-US" sz="3200" b="1" dirty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3F3A5-8D45-477E-BC6D-EE271CAA84A6}"/>
              </a:ext>
            </a:extLst>
          </p:cNvPr>
          <p:cNvSpPr txBox="1"/>
          <p:nvPr/>
        </p:nvSpPr>
        <p:spPr>
          <a:xfrm>
            <a:off x="543484" y="2491205"/>
            <a:ext cx="173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Hand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필기하는 손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45CF5A-7D3F-4287-B1A5-35B6E11421E7}"/>
              </a:ext>
            </a:extLst>
          </p:cNvPr>
          <p:cNvSpPr txBox="1"/>
          <p:nvPr/>
        </p:nvSpPr>
        <p:spPr>
          <a:xfrm>
            <a:off x="2848662" y="2491205"/>
            <a:ext cx="173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Married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혼인여부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6D3407-D7B2-4BC8-A054-56C1FA3B8711}"/>
              </a:ext>
            </a:extLst>
          </p:cNvPr>
          <p:cNvSpPr txBox="1"/>
          <p:nvPr/>
        </p:nvSpPr>
        <p:spPr>
          <a:xfrm>
            <a:off x="9834988" y="2500234"/>
            <a:ext cx="173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Voted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지난해 선거 참여 여부</a:t>
            </a:r>
            <a:r>
              <a:rPr lang="en-US" altLang="ko-KR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4E669A-01D8-4652-BBA8-D1B8C508C8AC}"/>
              </a:ext>
            </a:extLst>
          </p:cNvPr>
          <p:cNvSpPr txBox="1"/>
          <p:nvPr/>
        </p:nvSpPr>
        <p:spPr>
          <a:xfrm>
            <a:off x="830510" y="3555778"/>
            <a:ext cx="1498230" cy="11772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: Right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: Left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: Both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무응답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E688F-3BA0-4FD0-9AAE-4EA5D7B12E64}"/>
              </a:ext>
            </a:extLst>
          </p:cNvPr>
          <p:cNvSpPr txBox="1"/>
          <p:nvPr/>
        </p:nvSpPr>
        <p:spPr>
          <a:xfrm>
            <a:off x="2846359" y="3555778"/>
            <a:ext cx="1785257" cy="11772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: Never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married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: Currently married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: Previously </a:t>
            </a:r>
            <a:r>
              <a:rPr lang="en-US" altLang="ko-KR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married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: Other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20CBEA-987C-4CD5-BBEE-9172EFB6AD3A}"/>
              </a:ext>
            </a:extLst>
          </p:cNvPr>
          <p:cNvGrpSpPr/>
          <p:nvPr/>
        </p:nvGrpSpPr>
        <p:grpSpPr>
          <a:xfrm>
            <a:off x="5175902" y="2500234"/>
            <a:ext cx="1787559" cy="2048353"/>
            <a:chOff x="5175902" y="2500234"/>
            <a:chExt cx="1787559" cy="204835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733EA-A07A-4220-90DA-816E692E9270}"/>
                </a:ext>
              </a:extLst>
            </p:cNvPr>
            <p:cNvSpPr txBox="1"/>
            <p:nvPr/>
          </p:nvSpPr>
          <p:spPr>
            <a:xfrm>
              <a:off x="5175902" y="2500234"/>
              <a:ext cx="1785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Wr</a:t>
              </a:r>
              <a:r>
                <a:rPr lang="en-US" altLang="ko-KR" sz="20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__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실존 단어의 정의를 앎</a:t>
              </a:r>
              <a:r>
                <a:rPr lang="en-US" altLang="ko-KR" sz="12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E59AF3-41C0-454B-B35B-0DDFE2988211}"/>
                </a:ext>
              </a:extLst>
            </p:cNvPr>
            <p:cNvSpPr txBox="1"/>
            <p:nvPr/>
          </p:nvSpPr>
          <p:spPr>
            <a:xfrm>
              <a:off x="5476861" y="3925339"/>
              <a:ext cx="1432816" cy="62324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 :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안다</a:t>
              </a:r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 :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모른다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8AF782-EF7E-45E4-9F50-C33C2FC53EA1}"/>
                </a:ext>
              </a:extLst>
            </p:cNvPr>
            <p:cNvSpPr/>
            <p:nvPr/>
          </p:nvSpPr>
          <p:spPr>
            <a:xfrm>
              <a:off x="5175902" y="3606398"/>
              <a:ext cx="17875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Wr01 ~ Wr13</a:t>
              </a:r>
              <a:endParaRPr lang="ko-KR" altLang="en-US" sz="1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F2BB99-EC28-417E-AAD2-9B86C6800F86}"/>
              </a:ext>
            </a:extLst>
          </p:cNvPr>
          <p:cNvSpPr txBox="1"/>
          <p:nvPr/>
        </p:nvSpPr>
        <p:spPr>
          <a:xfrm>
            <a:off x="7503142" y="2500234"/>
            <a:ext cx="178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Wf</a:t>
            </a:r>
            <a:r>
              <a:rPr lang="en-US" altLang="ko-KR" sz="2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__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허구 단어의 정의를 앎</a:t>
            </a:r>
            <a:r>
              <a:rPr lang="en-US" altLang="ko-KR" sz="1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70D52-CE17-48E2-93A1-95AF68B22977}"/>
              </a:ext>
            </a:extLst>
          </p:cNvPr>
          <p:cNvSpPr txBox="1"/>
          <p:nvPr/>
        </p:nvSpPr>
        <p:spPr>
          <a:xfrm>
            <a:off x="7817151" y="3915435"/>
            <a:ext cx="1494945" cy="6232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안다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모른다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1644261-42A9-4F2F-B802-2E6361381C66}"/>
              </a:ext>
            </a:extLst>
          </p:cNvPr>
          <p:cNvSpPr/>
          <p:nvPr/>
        </p:nvSpPr>
        <p:spPr>
          <a:xfrm>
            <a:off x="7503142" y="3596494"/>
            <a:ext cx="1865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Wf01 ~ Wf03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BF52F-5AFE-42D6-9876-7215FA495777}"/>
              </a:ext>
            </a:extLst>
          </p:cNvPr>
          <p:cNvSpPr txBox="1"/>
          <p:nvPr/>
        </p:nvSpPr>
        <p:spPr>
          <a:xfrm>
            <a:off x="10177936" y="3772992"/>
            <a:ext cx="1494945" cy="6232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했다</a:t>
            </a:r>
            <a:endParaRPr lang="en-US" altLang="ko-KR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: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안했다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5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2185</Words>
  <Application>Microsoft Office PowerPoint</Application>
  <PresentationFormat>와이드스크린</PresentationFormat>
  <Paragraphs>503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Wingdings</vt:lpstr>
      <vt:lpstr>맑은 고딕</vt:lpstr>
      <vt:lpstr>KoPub돋움체 Medium</vt:lpstr>
      <vt:lpstr>KoPubWorld돋움체 Medium</vt:lpstr>
      <vt:lpstr>나눔스퀘어 ExtraBold</vt:lpstr>
      <vt:lpstr>Arial</vt:lpstr>
      <vt:lpstr>Cambria Math</vt:lpstr>
      <vt:lpstr>KoPubWorld돋움체 Bold</vt:lpstr>
      <vt:lpstr>KoPub돋움체 Bold</vt:lpstr>
      <vt:lpstr>KoPub돋움체 Light</vt:lpstr>
      <vt:lpstr>양재소슬체S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이윤정</cp:lastModifiedBy>
  <cp:revision>81</cp:revision>
  <dcterms:created xsi:type="dcterms:W3CDTF">2018-05-29T10:42:20Z</dcterms:created>
  <dcterms:modified xsi:type="dcterms:W3CDTF">2021-02-27T00:54:40Z</dcterms:modified>
</cp:coreProperties>
</file>